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537" r:id="rId3"/>
    <p:sldId id="616" r:id="rId4"/>
    <p:sldId id="785" r:id="rId5"/>
    <p:sldId id="730" r:id="rId6"/>
    <p:sldId id="731" r:id="rId7"/>
    <p:sldId id="732" r:id="rId8"/>
    <p:sldId id="733" r:id="rId9"/>
    <p:sldId id="734" r:id="rId10"/>
    <p:sldId id="735" r:id="rId11"/>
    <p:sldId id="736" r:id="rId12"/>
    <p:sldId id="737" r:id="rId13"/>
    <p:sldId id="738" r:id="rId14"/>
    <p:sldId id="739" r:id="rId15"/>
    <p:sldId id="749" r:id="rId16"/>
    <p:sldId id="753" r:id="rId17"/>
    <p:sldId id="786" r:id="rId18"/>
    <p:sldId id="787" r:id="rId19"/>
    <p:sldId id="726" r:id="rId20"/>
    <p:sldId id="727" r:id="rId21"/>
    <p:sldId id="755" r:id="rId22"/>
    <p:sldId id="754" r:id="rId23"/>
    <p:sldId id="728" r:id="rId24"/>
    <p:sldId id="752" r:id="rId25"/>
    <p:sldId id="740" r:id="rId26"/>
    <p:sldId id="741" r:id="rId27"/>
    <p:sldId id="743" r:id="rId28"/>
    <p:sldId id="744" r:id="rId29"/>
    <p:sldId id="745" r:id="rId30"/>
    <p:sldId id="746" r:id="rId31"/>
    <p:sldId id="747" r:id="rId32"/>
    <p:sldId id="748" r:id="rId33"/>
    <p:sldId id="788" r:id="rId34"/>
    <p:sldId id="789" r:id="rId35"/>
    <p:sldId id="790" r:id="rId36"/>
    <p:sldId id="751" r:id="rId37"/>
    <p:sldId id="756" r:id="rId38"/>
    <p:sldId id="757" r:id="rId39"/>
    <p:sldId id="761" r:id="rId40"/>
    <p:sldId id="758" r:id="rId41"/>
    <p:sldId id="750" r:id="rId42"/>
    <p:sldId id="760" r:id="rId43"/>
    <p:sldId id="759" r:id="rId44"/>
    <p:sldId id="725" r:id="rId45"/>
    <p:sldId id="766" r:id="rId46"/>
    <p:sldId id="767" r:id="rId47"/>
    <p:sldId id="768" r:id="rId48"/>
    <p:sldId id="769" r:id="rId49"/>
    <p:sldId id="770" r:id="rId50"/>
    <p:sldId id="771" r:id="rId51"/>
    <p:sldId id="773" r:id="rId52"/>
    <p:sldId id="772" r:id="rId53"/>
    <p:sldId id="774" r:id="rId54"/>
    <p:sldId id="775" r:id="rId55"/>
    <p:sldId id="776" r:id="rId56"/>
    <p:sldId id="777" r:id="rId57"/>
    <p:sldId id="778" r:id="rId58"/>
    <p:sldId id="779" r:id="rId59"/>
    <p:sldId id="780" r:id="rId60"/>
    <p:sldId id="781" r:id="rId61"/>
    <p:sldId id="782" r:id="rId62"/>
    <p:sldId id="783" r:id="rId63"/>
    <p:sldId id="784" r:id="rId64"/>
    <p:sldId id="791" r:id="rId65"/>
  </p:sldIdLst>
  <p:sldSz cx="9144000" cy="6858000" type="screen4x3"/>
  <p:notesSz cx="6858000" cy="9144000"/>
  <p:custDataLst>
    <p:tags r:id="rId67"/>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18BE52E1-EAB1-4101-B6E1-5B195DD05850}">
          <p14:sldIdLst>
            <p14:sldId id="256"/>
            <p14:sldId id="537"/>
            <p14:sldId id="616"/>
            <p14:sldId id="785"/>
            <p14:sldId id="730"/>
            <p14:sldId id="731"/>
            <p14:sldId id="732"/>
            <p14:sldId id="733"/>
            <p14:sldId id="734"/>
            <p14:sldId id="735"/>
            <p14:sldId id="736"/>
            <p14:sldId id="737"/>
            <p14:sldId id="738"/>
            <p14:sldId id="739"/>
            <p14:sldId id="749"/>
            <p14:sldId id="753"/>
            <p14:sldId id="786"/>
            <p14:sldId id="787"/>
            <p14:sldId id="726"/>
            <p14:sldId id="727"/>
            <p14:sldId id="755"/>
            <p14:sldId id="754"/>
            <p14:sldId id="728"/>
            <p14:sldId id="752"/>
            <p14:sldId id="740"/>
            <p14:sldId id="741"/>
            <p14:sldId id="743"/>
            <p14:sldId id="744"/>
            <p14:sldId id="745"/>
            <p14:sldId id="746"/>
            <p14:sldId id="747"/>
            <p14:sldId id="748"/>
            <p14:sldId id="788"/>
            <p14:sldId id="789"/>
            <p14:sldId id="790"/>
            <p14:sldId id="751"/>
            <p14:sldId id="756"/>
            <p14:sldId id="757"/>
            <p14:sldId id="761"/>
            <p14:sldId id="758"/>
            <p14:sldId id="750"/>
            <p14:sldId id="760"/>
            <p14:sldId id="759"/>
            <p14:sldId id="725"/>
            <p14:sldId id="766"/>
            <p14:sldId id="767"/>
            <p14:sldId id="768"/>
            <p14:sldId id="769"/>
            <p14:sldId id="770"/>
            <p14:sldId id="771"/>
            <p14:sldId id="773"/>
            <p14:sldId id="772"/>
            <p14:sldId id="774"/>
            <p14:sldId id="775"/>
            <p14:sldId id="776"/>
            <p14:sldId id="777"/>
            <p14:sldId id="778"/>
            <p14:sldId id="779"/>
            <p14:sldId id="780"/>
            <p14:sldId id="781"/>
            <p14:sldId id="782"/>
            <p14:sldId id="783"/>
            <p14:sldId id="784"/>
            <p14:sldId id="791"/>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C7B6"/>
    <a:srgbClr val="E2ADAC"/>
    <a:srgbClr val="953735"/>
    <a:srgbClr val="503522"/>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85384" autoAdjust="0"/>
  </p:normalViewPr>
  <p:slideViewPr>
    <p:cSldViewPr>
      <p:cViewPr varScale="1">
        <p:scale>
          <a:sx n="94" d="100"/>
          <a:sy n="94" d="100"/>
        </p:scale>
        <p:origin x="1746"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14-5-2024</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12ECD43-08E5-4945-BC4F-4857758E978F}" type="slidenum">
              <a:rPr lang="nl-NL" smtClean="0"/>
              <a:t>1</a:t>
            </a:fld>
            <a:endParaRPr lang="nl-NL" dirty="0"/>
          </a:p>
        </p:txBody>
      </p:sp>
    </p:spTree>
    <p:extLst>
      <p:ext uri="{BB962C8B-B14F-4D97-AF65-F5344CB8AC3E}">
        <p14:creationId xmlns:p14="http://schemas.microsoft.com/office/powerpoint/2010/main" val="236990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latin typeface="Calibri" panose="020F0502020204030204" pitchFamily="34" charset="0"/>
                <a:cs typeface="Calibri" panose="020F0502020204030204" pitchFamily="34" charset="0"/>
              </a:rPr>
              <a:t>https://www.youtube.com/watch?v=1p7sOsDHLiw</a:t>
            </a:r>
          </a:p>
          <a:p>
            <a:endParaRPr lang="nl-NL" dirty="0">
              <a:latin typeface="Calibri" panose="020F0502020204030204" pitchFamily="34" charset="0"/>
              <a:cs typeface="Calibri" panose="020F0502020204030204" pitchFamily="34" charset="0"/>
            </a:endParaRPr>
          </a:p>
          <a:p>
            <a:r>
              <a:rPr lang="nl-NL" dirty="0">
                <a:latin typeface="Calibri" panose="020F0502020204030204" pitchFamily="34" charset="0"/>
                <a:cs typeface="Calibri" panose="020F0502020204030204" pitchFamily="34" charset="0"/>
              </a:rPr>
              <a:t>Bush: https://www.youtube.com/watch?v=jx7a3leZJJI</a:t>
            </a:r>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44</a:t>
            </a:fld>
            <a:endParaRPr lang="nl-NL"/>
          </a:p>
        </p:txBody>
      </p:sp>
    </p:spTree>
    <p:extLst>
      <p:ext uri="{BB962C8B-B14F-4D97-AF65-F5344CB8AC3E}">
        <p14:creationId xmlns:p14="http://schemas.microsoft.com/office/powerpoint/2010/main" val="1011024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45</a:t>
            </a:fld>
            <a:endParaRPr lang="nl-NL"/>
          </a:p>
        </p:txBody>
      </p:sp>
    </p:spTree>
    <p:extLst>
      <p:ext uri="{BB962C8B-B14F-4D97-AF65-F5344CB8AC3E}">
        <p14:creationId xmlns:p14="http://schemas.microsoft.com/office/powerpoint/2010/main" val="129190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46</a:t>
            </a:fld>
            <a:endParaRPr lang="nl-NL"/>
          </a:p>
        </p:txBody>
      </p:sp>
    </p:spTree>
    <p:extLst>
      <p:ext uri="{BB962C8B-B14F-4D97-AF65-F5344CB8AC3E}">
        <p14:creationId xmlns:p14="http://schemas.microsoft.com/office/powerpoint/2010/main" val="2538238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nl-NL" dirty="0" err="1">
                <a:latin typeface="Arial" panose="020B0604020202020204" pitchFamily="34" charset="0"/>
                <a:ea typeface="ＭＳ Ｐゴシック" panose="020B0600070205080204" pitchFamily="34" charset="-128"/>
              </a:rPr>
              <a:t>Anafoor</a:t>
            </a:r>
            <a:r>
              <a:rPr lang="en-US" altLang="nl-NL" dirty="0">
                <a:latin typeface="Arial" panose="020B0604020202020204" pitchFamily="34" charset="0"/>
                <a:ea typeface="ＭＳ Ｐゴシック" panose="020B0600070205080204" pitchFamily="34" charset="-128"/>
              </a:rPr>
              <a:t>: </a:t>
            </a:r>
            <a:r>
              <a:rPr lang="en-US" altLang="nl-NL" dirty="0" err="1">
                <a:latin typeface="Arial" panose="020B0604020202020204" pitchFamily="34" charset="0"/>
                <a:ea typeface="ＭＳ Ｐゴシック" panose="020B0600070205080204" pitchFamily="34" charset="-128"/>
              </a:rPr>
              <a:t>repetitie</a:t>
            </a:r>
            <a:r>
              <a:rPr lang="en-US" altLang="nl-NL" dirty="0">
                <a:latin typeface="Arial" panose="020B0604020202020204" pitchFamily="34" charset="0"/>
                <a:ea typeface="ＭＳ Ｐゴシック" panose="020B0600070205080204" pitchFamily="34" charset="-128"/>
              </a:rPr>
              <a:t> </a:t>
            </a:r>
            <a:r>
              <a:rPr lang="en-US" altLang="nl-NL" dirty="0" err="1">
                <a:latin typeface="Arial" panose="020B0604020202020204" pitchFamily="34" charset="0"/>
                <a:ea typeface="ＭＳ Ｐゴシック" panose="020B0600070205080204" pitchFamily="34" charset="-128"/>
              </a:rPr>
              <a:t>brengt</a:t>
            </a:r>
            <a:r>
              <a:rPr lang="en-US" altLang="nl-NL" dirty="0">
                <a:latin typeface="Arial" panose="020B0604020202020204" pitchFamily="34" charset="0"/>
                <a:ea typeface="ＭＳ Ｐゴシック" panose="020B0600070205080204" pitchFamily="34" charset="-128"/>
              </a:rPr>
              <a:t> </a:t>
            </a:r>
            <a:r>
              <a:rPr lang="en-US" altLang="nl-NL" dirty="0" err="1">
                <a:latin typeface="Arial" panose="020B0604020202020204" pitchFamily="34" charset="0"/>
                <a:ea typeface="ＭＳ Ｐゴシック" panose="020B0600070205080204" pitchFamily="34" charset="-128"/>
              </a:rPr>
              <a:t>ook</a:t>
            </a:r>
            <a:r>
              <a:rPr lang="en-US" altLang="nl-NL" dirty="0">
                <a:latin typeface="Arial" panose="020B0604020202020204" pitchFamily="34" charset="0"/>
                <a:ea typeface="ＭＳ Ｐゴシック" panose="020B0600070205080204" pitchFamily="34" charset="-128"/>
              </a:rPr>
              <a:t> </a:t>
            </a:r>
            <a:r>
              <a:rPr lang="en-US" altLang="nl-NL" dirty="0" err="1">
                <a:latin typeface="Arial" panose="020B0604020202020204" pitchFamily="34" charset="0"/>
                <a:ea typeface="ＭＳ Ｐゴシック" panose="020B0600070205080204" pitchFamily="34" charset="-128"/>
              </a:rPr>
              <a:t>een</a:t>
            </a:r>
            <a:r>
              <a:rPr lang="en-US" altLang="nl-NL" dirty="0">
                <a:latin typeface="Arial" panose="020B0604020202020204" pitchFamily="34" charset="0"/>
                <a:ea typeface="ＭＳ Ｐゴシック" panose="020B0600070205080204" pitchFamily="34" charset="-128"/>
              </a:rPr>
              <a:t> </a:t>
            </a:r>
            <a:r>
              <a:rPr lang="en-US" altLang="nl-NL" dirty="0" err="1">
                <a:latin typeface="Arial" panose="020B0604020202020204" pitchFamily="34" charset="0"/>
                <a:ea typeface="ＭＳ Ｐゴシック" panose="020B0600070205080204" pitchFamily="34" charset="-128"/>
              </a:rPr>
              <a:t>ritme</a:t>
            </a:r>
            <a:r>
              <a:rPr lang="en-US" altLang="nl-NL" dirty="0">
                <a:latin typeface="Arial" panose="020B0604020202020204" pitchFamily="34" charset="0"/>
                <a:ea typeface="ＭＳ Ｐゴシック" panose="020B0600070205080204" pitchFamily="34" charset="-128"/>
              </a:rPr>
              <a:t> met </a:t>
            </a:r>
            <a:r>
              <a:rPr lang="en-US" altLang="nl-NL" dirty="0" err="1">
                <a:latin typeface="Arial" panose="020B0604020202020204" pitchFamily="34" charset="0"/>
                <a:ea typeface="ＭＳ Ｐゴシック" panose="020B0600070205080204" pitchFamily="34" charset="-128"/>
              </a:rPr>
              <a:t>zich</a:t>
            </a:r>
            <a:r>
              <a:rPr lang="en-US" altLang="nl-NL" dirty="0">
                <a:latin typeface="Arial" panose="020B0604020202020204" pitchFamily="34" charset="0"/>
                <a:ea typeface="ＭＳ Ｐゴシック" panose="020B0600070205080204" pitchFamily="34" charset="-128"/>
              </a:rPr>
              <a:t> mee; </a:t>
            </a:r>
            <a:r>
              <a:rPr lang="en-US" altLang="nl-NL" dirty="0" err="1">
                <a:latin typeface="Arial" panose="020B0604020202020204" pitchFamily="34" charset="0"/>
                <a:ea typeface="ＭＳ Ｐゴシック" panose="020B0600070205080204" pitchFamily="34" charset="-128"/>
              </a:rPr>
              <a:t>herhaling</a:t>
            </a:r>
            <a:r>
              <a:rPr lang="en-US" altLang="nl-NL" dirty="0">
                <a:latin typeface="Arial" panose="020B0604020202020204" pitchFamily="34" charset="0"/>
                <a:ea typeface="ＭＳ Ｐゴシック" panose="020B0600070205080204" pitchFamily="34" charset="-128"/>
              </a:rPr>
              <a:t> van </a:t>
            </a:r>
            <a:r>
              <a:rPr lang="en-US" altLang="nl-NL" dirty="0" err="1">
                <a:latin typeface="Arial" panose="020B0604020202020204" pitchFamily="34" charset="0"/>
                <a:ea typeface="ＭＳ Ｐゴシック" panose="020B0600070205080204" pitchFamily="34" charset="-128"/>
              </a:rPr>
              <a:t>een</a:t>
            </a:r>
            <a:r>
              <a:rPr lang="en-US" altLang="nl-NL" dirty="0">
                <a:latin typeface="Arial" panose="020B0604020202020204" pitchFamily="34" charset="0"/>
                <a:ea typeface="ＭＳ Ｐゴシック" panose="020B0600070205080204" pitchFamily="34" charset="-128"/>
              </a:rPr>
              <a:t> </a:t>
            </a:r>
            <a:r>
              <a:rPr lang="en-US" altLang="nl-NL" dirty="0" err="1">
                <a:latin typeface="Arial" panose="020B0604020202020204" pitchFamily="34" charset="0"/>
                <a:ea typeface="ＭＳ Ｐゴシック" panose="020B0600070205080204" pitchFamily="34" charset="-128"/>
              </a:rPr>
              <a:t>boodschap</a:t>
            </a:r>
            <a:r>
              <a:rPr lang="en-US" altLang="nl-NL" dirty="0">
                <a:latin typeface="Arial" panose="020B0604020202020204" pitchFamily="34" charset="0"/>
                <a:ea typeface="ＭＳ Ｐゴシック" panose="020B0600070205080204" pitchFamily="34" charset="-128"/>
              </a:rPr>
              <a:t> </a:t>
            </a:r>
            <a:r>
              <a:rPr lang="en-US" altLang="nl-NL" dirty="0" err="1">
                <a:latin typeface="Arial" panose="020B0604020202020204" pitchFamily="34" charset="0"/>
                <a:ea typeface="ＭＳ Ｐゴシック" panose="020B0600070205080204" pitchFamily="34" charset="-128"/>
              </a:rPr>
              <a:t>kan</a:t>
            </a:r>
            <a:r>
              <a:rPr lang="en-US" altLang="nl-NL" dirty="0">
                <a:latin typeface="Arial" panose="020B0604020202020204" pitchFamily="34" charset="0"/>
                <a:ea typeface="ＭＳ Ｐゴシック" panose="020B0600070205080204" pitchFamily="34" charset="-128"/>
              </a:rPr>
              <a:t> op </a:t>
            </a:r>
            <a:r>
              <a:rPr lang="en-US" altLang="nl-NL" dirty="0" err="1">
                <a:latin typeface="Arial" panose="020B0604020202020204" pitchFamily="34" charset="0"/>
                <a:ea typeface="ＭＳ Ｐゴシック" panose="020B0600070205080204" pitchFamily="34" charset="-128"/>
              </a:rPr>
              <a:t>emoties</a:t>
            </a:r>
            <a:r>
              <a:rPr lang="en-US" altLang="nl-NL" dirty="0">
                <a:latin typeface="Arial" panose="020B0604020202020204" pitchFamily="34" charset="0"/>
                <a:ea typeface="ＭＳ Ｐゴシック" panose="020B0600070205080204" pitchFamily="34" charset="-128"/>
              </a:rPr>
              <a:t> </a:t>
            </a:r>
            <a:r>
              <a:rPr lang="en-US" altLang="nl-NL" dirty="0" err="1">
                <a:latin typeface="Arial" panose="020B0604020202020204" pitchFamily="34" charset="0"/>
                <a:ea typeface="ＭＳ Ｐゴシック" panose="020B0600070205080204" pitchFamily="34" charset="-128"/>
              </a:rPr>
              <a:t>werken</a:t>
            </a:r>
            <a:r>
              <a:rPr lang="en-US" altLang="nl-NL" dirty="0">
                <a:latin typeface="Arial" panose="020B0604020202020204" pitchFamily="34" charset="0"/>
                <a:ea typeface="ＭＳ Ｐゴシック" panose="020B0600070205080204" pitchFamily="34" charset="-128"/>
              </a:rPr>
              <a:t>, </a:t>
            </a:r>
            <a:r>
              <a:rPr lang="en-US" altLang="nl-NL" dirty="0" err="1">
                <a:latin typeface="Arial" panose="020B0604020202020204" pitchFamily="34" charset="0"/>
                <a:ea typeface="ＭＳ Ｐゴシック" panose="020B0600070205080204" pitchFamily="34" charset="-128"/>
              </a:rPr>
              <a:t>ernst</a:t>
            </a:r>
            <a:r>
              <a:rPr lang="en-US" altLang="nl-NL" dirty="0">
                <a:latin typeface="Arial" panose="020B0604020202020204" pitchFamily="34" charset="0"/>
                <a:ea typeface="ＭＳ Ｐゴシック" panose="020B0600070205080204" pitchFamily="34" charset="-128"/>
              </a:rPr>
              <a:t> of </a:t>
            </a:r>
            <a:r>
              <a:rPr lang="en-US" altLang="nl-NL" dirty="0" err="1">
                <a:latin typeface="Arial" panose="020B0604020202020204" pitchFamily="34" charset="0"/>
                <a:ea typeface="ＭＳ Ｐゴシック" panose="020B0600070205080204" pitchFamily="34" charset="-128"/>
              </a:rPr>
              <a:t>urgentie</a:t>
            </a:r>
            <a:r>
              <a:rPr lang="en-US" altLang="nl-NL" dirty="0">
                <a:latin typeface="Arial" panose="020B0604020202020204" pitchFamily="34" charset="0"/>
                <a:ea typeface="ＭＳ Ｐゴシック" panose="020B0600070205080204" pitchFamily="34" charset="-128"/>
              </a:rPr>
              <a:t> </a:t>
            </a:r>
            <a:r>
              <a:rPr lang="en-US" altLang="nl-NL" dirty="0" err="1">
                <a:latin typeface="Arial" panose="020B0604020202020204" pitchFamily="34" charset="0"/>
                <a:ea typeface="ＭＳ Ｐゴシック" panose="020B0600070205080204" pitchFamily="34" charset="-128"/>
              </a:rPr>
              <a:t>ervan</a:t>
            </a:r>
            <a:r>
              <a:rPr lang="en-US" altLang="nl-NL" dirty="0">
                <a:latin typeface="Arial" panose="020B0604020202020204" pitchFamily="34" charset="0"/>
                <a:ea typeface="ＭＳ Ｐゴシック" panose="020B0600070205080204" pitchFamily="34" charset="-128"/>
              </a:rPr>
              <a:t> </a:t>
            </a:r>
            <a:r>
              <a:rPr lang="en-US" altLang="nl-NL" dirty="0" err="1">
                <a:latin typeface="Arial" panose="020B0604020202020204" pitchFamily="34" charset="0"/>
                <a:ea typeface="ＭＳ Ｐゴシック" panose="020B0600070205080204" pitchFamily="34" charset="-128"/>
              </a:rPr>
              <a:t>benadrukken</a:t>
            </a:r>
            <a:endParaRPr lang="en-US" altLang="nl-NL" dirty="0">
              <a:latin typeface="Arial" panose="020B0604020202020204" pitchFamily="34"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812ECD43-08E5-4945-BC4F-4857758E978F}" type="slidenum">
              <a:rPr lang="nl-NL" smtClean="0"/>
              <a:t>47</a:t>
            </a:fld>
            <a:endParaRPr lang="nl-NL"/>
          </a:p>
        </p:txBody>
      </p:sp>
    </p:spTree>
    <p:extLst>
      <p:ext uri="{BB962C8B-B14F-4D97-AF65-F5344CB8AC3E}">
        <p14:creationId xmlns:p14="http://schemas.microsoft.com/office/powerpoint/2010/main" val="3665884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48</a:t>
            </a:fld>
            <a:endParaRPr lang="nl-NL"/>
          </a:p>
        </p:txBody>
      </p:sp>
    </p:spTree>
    <p:extLst>
      <p:ext uri="{BB962C8B-B14F-4D97-AF65-F5344CB8AC3E}">
        <p14:creationId xmlns:p14="http://schemas.microsoft.com/office/powerpoint/2010/main" val="3157343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49</a:t>
            </a:fld>
            <a:endParaRPr lang="nl-NL"/>
          </a:p>
        </p:txBody>
      </p:sp>
    </p:spTree>
    <p:extLst>
      <p:ext uri="{BB962C8B-B14F-4D97-AF65-F5344CB8AC3E}">
        <p14:creationId xmlns:p14="http://schemas.microsoft.com/office/powerpoint/2010/main" val="2660886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50</a:t>
            </a:fld>
            <a:endParaRPr lang="nl-NL"/>
          </a:p>
        </p:txBody>
      </p:sp>
    </p:spTree>
    <p:extLst>
      <p:ext uri="{BB962C8B-B14F-4D97-AF65-F5344CB8AC3E}">
        <p14:creationId xmlns:p14="http://schemas.microsoft.com/office/powerpoint/2010/main" val="3218033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51</a:t>
            </a:fld>
            <a:endParaRPr lang="nl-NL"/>
          </a:p>
        </p:txBody>
      </p:sp>
    </p:spTree>
    <p:extLst>
      <p:ext uri="{BB962C8B-B14F-4D97-AF65-F5344CB8AC3E}">
        <p14:creationId xmlns:p14="http://schemas.microsoft.com/office/powerpoint/2010/main" val="3497206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52</a:t>
            </a:fld>
            <a:endParaRPr lang="nl-NL"/>
          </a:p>
        </p:txBody>
      </p:sp>
    </p:spTree>
    <p:extLst>
      <p:ext uri="{BB962C8B-B14F-4D97-AF65-F5344CB8AC3E}">
        <p14:creationId xmlns:p14="http://schemas.microsoft.com/office/powerpoint/2010/main" val="4282866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53</a:t>
            </a:fld>
            <a:endParaRPr lang="nl-NL"/>
          </a:p>
        </p:txBody>
      </p:sp>
    </p:spTree>
    <p:extLst>
      <p:ext uri="{BB962C8B-B14F-4D97-AF65-F5344CB8AC3E}">
        <p14:creationId xmlns:p14="http://schemas.microsoft.com/office/powerpoint/2010/main" val="155203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3</a:t>
            </a:fld>
            <a:endParaRPr lang="nl-NL"/>
          </a:p>
        </p:txBody>
      </p:sp>
    </p:spTree>
    <p:extLst>
      <p:ext uri="{BB962C8B-B14F-4D97-AF65-F5344CB8AC3E}">
        <p14:creationId xmlns:p14="http://schemas.microsoft.com/office/powerpoint/2010/main" val="88629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54</a:t>
            </a:fld>
            <a:endParaRPr lang="nl-NL"/>
          </a:p>
        </p:txBody>
      </p:sp>
    </p:spTree>
    <p:extLst>
      <p:ext uri="{BB962C8B-B14F-4D97-AF65-F5344CB8AC3E}">
        <p14:creationId xmlns:p14="http://schemas.microsoft.com/office/powerpoint/2010/main" val="3968772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55</a:t>
            </a:fld>
            <a:endParaRPr lang="nl-NL"/>
          </a:p>
        </p:txBody>
      </p:sp>
    </p:spTree>
    <p:extLst>
      <p:ext uri="{BB962C8B-B14F-4D97-AF65-F5344CB8AC3E}">
        <p14:creationId xmlns:p14="http://schemas.microsoft.com/office/powerpoint/2010/main" val="3809968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56</a:t>
            </a:fld>
            <a:endParaRPr lang="nl-NL"/>
          </a:p>
        </p:txBody>
      </p:sp>
    </p:spTree>
    <p:extLst>
      <p:ext uri="{BB962C8B-B14F-4D97-AF65-F5344CB8AC3E}">
        <p14:creationId xmlns:p14="http://schemas.microsoft.com/office/powerpoint/2010/main" val="3719155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57</a:t>
            </a:fld>
            <a:endParaRPr lang="nl-NL"/>
          </a:p>
        </p:txBody>
      </p:sp>
    </p:spTree>
    <p:extLst>
      <p:ext uri="{BB962C8B-B14F-4D97-AF65-F5344CB8AC3E}">
        <p14:creationId xmlns:p14="http://schemas.microsoft.com/office/powerpoint/2010/main" val="702815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58</a:t>
            </a:fld>
            <a:endParaRPr lang="nl-NL"/>
          </a:p>
        </p:txBody>
      </p:sp>
    </p:spTree>
    <p:extLst>
      <p:ext uri="{BB962C8B-B14F-4D97-AF65-F5344CB8AC3E}">
        <p14:creationId xmlns:p14="http://schemas.microsoft.com/office/powerpoint/2010/main" val="3413582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59</a:t>
            </a:fld>
            <a:endParaRPr lang="nl-NL"/>
          </a:p>
        </p:txBody>
      </p:sp>
    </p:spTree>
    <p:extLst>
      <p:ext uri="{BB962C8B-B14F-4D97-AF65-F5344CB8AC3E}">
        <p14:creationId xmlns:p14="http://schemas.microsoft.com/office/powerpoint/2010/main" val="577492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60</a:t>
            </a:fld>
            <a:endParaRPr lang="nl-NL"/>
          </a:p>
        </p:txBody>
      </p:sp>
    </p:spTree>
    <p:extLst>
      <p:ext uri="{BB962C8B-B14F-4D97-AF65-F5344CB8AC3E}">
        <p14:creationId xmlns:p14="http://schemas.microsoft.com/office/powerpoint/2010/main" val="2651728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61</a:t>
            </a:fld>
            <a:endParaRPr lang="nl-NL"/>
          </a:p>
        </p:txBody>
      </p:sp>
    </p:spTree>
    <p:extLst>
      <p:ext uri="{BB962C8B-B14F-4D97-AF65-F5344CB8AC3E}">
        <p14:creationId xmlns:p14="http://schemas.microsoft.com/office/powerpoint/2010/main" val="202193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62</a:t>
            </a:fld>
            <a:endParaRPr lang="nl-NL"/>
          </a:p>
        </p:txBody>
      </p:sp>
    </p:spTree>
    <p:extLst>
      <p:ext uri="{BB962C8B-B14F-4D97-AF65-F5344CB8AC3E}">
        <p14:creationId xmlns:p14="http://schemas.microsoft.com/office/powerpoint/2010/main" val="3255447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63</a:t>
            </a:fld>
            <a:endParaRPr lang="nl-NL"/>
          </a:p>
        </p:txBody>
      </p:sp>
    </p:spTree>
    <p:extLst>
      <p:ext uri="{BB962C8B-B14F-4D97-AF65-F5344CB8AC3E}">
        <p14:creationId xmlns:p14="http://schemas.microsoft.com/office/powerpoint/2010/main" val="1722538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nl-NL" sz="1200" dirty="0">
                <a:solidFill>
                  <a:schemeClr val="accent3"/>
                </a:solidFill>
                <a:latin typeface="Calibri" panose="020F0502020204030204" pitchFamily="34" charset="0"/>
                <a:cs typeface="Calibri" panose="020F0502020204030204" pitchFamily="34" charset="0"/>
              </a:rPr>
              <a:t>Te overdreven/gekunsteld gebruik kan afbreuk doen aan het idee van authenticiteit en aan het gevoel van eerlijkheid of oprechtheid dat de spreker opwekt.</a:t>
            </a:r>
          </a:p>
          <a:p>
            <a:pPr marL="342900" indent="-342900">
              <a:buFont typeface="Arial" panose="020B0604020202020204" pitchFamily="34" charset="0"/>
              <a:buChar char="•"/>
            </a:pPr>
            <a:endParaRPr lang="nl-NL" sz="1200" dirty="0">
              <a:solidFill>
                <a:schemeClr val="accent3"/>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nl-NL" sz="1200" dirty="0">
                <a:solidFill>
                  <a:schemeClr val="accent3"/>
                </a:solidFill>
                <a:latin typeface="Calibri" panose="020F0502020204030204" pitchFamily="34" charset="0"/>
                <a:cs typeface="Calibri" panose="020F0502020204030204" pitchFamily="34" charset="0"/>
              </a:rPr>
              <a:t>Wil je eerlijk overkomen, dan kun je het best een laag stijlniveau toepassen en niet te veel (opvallende) stijlfiguren gebruiken. (Let wel: altijd afhankelijk van tekstexterne factoren spreker, onderwerp, publiek en gelegenheid.)</a:t>
            </a:r>
          </a:p>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27</a:t>
            </a:fld>
            <a:endParaRPr lang="nl-NL"/>
          </a:p>
        </p:txBody>
      </p:sp>
    </p:spTree>
    <p:extLst>
      <p:ext uri="{BB962C8B-B14F-4D97-AF65-F5344CB8AC3E}">
        <p14:creationId xmlns:p14="http://schemas.microsoft.com/office/powerpoint/2010/main" val="414828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32</a:t>
            </a:fld>
            <a:endParaRPr lang="nl-NL"/>
          </a:p>
        </p:txBody>
      </p:sp>
    </p:spTree>
    <p:extLst>
      <p:ext uri="{BB962C8B-B14F-4D97-AF65-F5344CB8AC3E}">
        <p14:creationId xmlns:p14="http://schemas.microsoft.com/office/powerpoint/2010/main" val="3195887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34</a:t>
            </a:fld>
            <a:endParaRPr lang="nl-NL"/>
          </a:p>
        </p:txBody>
      </p:sp>
    </p:spTree>
    <p:extLst>
      <p:ext uri="{BB962C8B-B14F-4D97-AF65-F5344CB8AC3E}">
        <p14:creationId xmlns:p14="http://schemas.microsoft.com/office/powerpoint/2010/main" val="4131246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https://www.youtube.com/watch?v=u46HzTGVQhg</a:t>
            </a:r>
          </a:p>
        </p:txBody>
      </p:sp>
      <p:sp>
        <p:nvSpPr>
          <p:cNvPr id="4" name="Slide Number Placeholder 3"/>
          <p:cNvSpPr>
            <a:spLocks noGrp="1"/>
          </p:cNvSpPr>
          <p:nvPr>
            <p:ph type="sldNum" sz="quarter" idx="5"/>
          </p:nvPr>
        </p:nvSpPr>
        <p:spPr/>
        <p:txBody>
          <a:bodyPr/>
          <a:lstStyle/>
          <a:p>
            <a:fld id="{812ECD43-08E5-4945-BC4F-4857758E978F}" type="slidenum">
              <a:rPr lang="nl-NL" smtClean="0"/>
              <a:t>40</a:t>
            </a:fld>
            <a:endParaRPr lang="nl-NL"/>
          </a:p>
        </p:txBody>
      </p:sp>
    </p:spTree>
    <p:extLst>
      <p:ext uri="{BB962C8B-B14F-4D97-AF65-F5344CB8AC3E}">
        <p14:creationId xmlns:p14="http://schemas.microsoft.com/office/powerpoint/2010/main" val="1915997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https://www.youtube.com/watch?v=OFPwDe22CoY&amp;t=289s</a:t>
            </a:r>
          </a:p>
        </p:txBody>
      </p:sp>
      <p:sp>
        <p:nvSpPr>
          <p:cNvPr id="4" name="Slide Number Placeholder 3"/>
          <p:cNvSpPr>
            <a:spLocks noGrp="1"/>
          </p:cNvSpPr>
          <p:nvPr>
            <p:ph type="sldNum" sz="quarter" idx="5"/>
          </p:nvPr>
        </p:nvSpPr>
        <p:spPr/>
        <p:txBody>
          <a:bodyPr/>
          <a:lstStyle/>
          <a:p>
            <a:fld id="{812ECD43-08E5-4945-BC4F-4857758E978F}" type="slidenum">
              <a:rPr lang="nl-NL" smtClean="0"/>
              <a:t>41</a:t>
            </a:fld>
            <a:endParaRPr lang="nl-NL"/>
          </a:p>
        </p:txBody>
      </p:sp>
    </p:spTree>
    <p:extLst>
      <p:ext uri="{BB962C8B-B14F-4D97-AF65-F5344CB8AC3E}">
        <p14:creationId xmlns:p14="http://schemas.microsoft.com/office/powerpoint/2010/main" val="3418736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https://www.youtube.com/watch?v=OFPwDe22CoY&amp;t=289s</a:t>
            </a:r>
          </a:p>
        </p:txBody>
      </p:sp>
      <p:sp>
        <p:nvSpPr>
          <p:cNvPr id="4" name="Slide Number Placeholder 3"/>
          <p:cNvSpPr>
            <a:spLocks noGrp="1"/>
          </p:cNvSpPr>
          <p:nvPr>
            <p:ph type="sldNum" sz="quarter" idx="5"/>
          </p:nvPr>
        </p:nvSpPr>
        <p:spPr/>
        <p:txBody>
          <a:bodyPr/>
          <a:lstStyle/>
          <a:p>
            <a:fld id="{812ECD43-08E5-4945-BC4F-4857758E978F}" type="slidenum">
              <a:rPr lang="nl-NL" smtClean="0"/>
              <a:t>42</a:t>
            </a:fld>
            <a:endParaRPr lang="nl-NL"/>
          </a:p>
        </p:txBody>
      </p:sp>
    </p:spTree>
    <p:extLst>
      <p:ext uri="{BB962C8B-B14F-4D97-AF65-F5344CB8AC3E}">
        <p14:creationId xmlns:p14="http://schemas.microsoft.com/office/powerpoint/2010/main" val="282365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https://www.youtube.com/watch?v=OFPwDe22CoY&amp;t=289s</a:t>
            </a:r>
          </a:p>
        </p:txBody>
      </p:sp>
      <p:sp>
        <p:nvSpPr>
          <p:cNvPr id="4" name="Slide Number Placeholder 3"/>
          <p:cNvSpPr>
            <a:spLocks noGrp="1"/>
          </p:cNvSpPr>
          <p:nvPr>
            <p:ph type="sldNum" sz="quarter" idx="5"/>
          </p:nvPr>
        </p:nvSpPr>
        <p:spPr/>
        <p:txBody>
          <a:bodyPr/>
          <a:lstStyle/>
          <a:p>
            <a:fld id="{812ECD43-08E5-4945-BC4F-4857758E978F}" type="slidenum">
              <a:rPr lang="nl-NL" smtClean="0"/>
              <a:t>43</a:t>
            </a:fld>
            <a:endParaRPr lang="nl-NL"/>
          </a:p>
        </p:txBody>
      </p:sp>
    </p:spTree>
    <p:extLst>
      <p:ext uri="{BB962C8B-B14F-4D97-AF65-F5344CB8AC3E}">
        <p14:creationId xmlns:p14="http://schemas.microsoft.com/office/powerpoint/2010/main" val="3848982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1" y="-1"/>
            <a:ext cx="9143999" cy="4521941"/>
          </a:xfrm>
          <a:solidFill>
            <a:srgbClr val="8592BC"/>
          </a:solidFill>
        </p:spPr>
        <p:txBody>
          <a:bodyPr>
            <a:normAutofit/>
          </a:bodyPr>
          <a:lstStyle>
            <a:lvl1pPr marL="0" indent="0">
              <a:buNone/>
              <a:defRPr sz="100">
                <a:solidFill>
                  <a:schemeClr val="bg2"/>
                </a:solidFill>
              </a:defRPr>
            </a:lvl1pPr>
          </a:lstStyle>
          <a:p>
            <a:pPr lvl="0"/>
            <a:r>
              <a:rPr lang="nl-NL" noProof="0" dirty="0"/>
              <a:t>..</a:t>
            </a:r>
          </a:p>
        </p:txBody>
      </p:sp>
      <p:sp>
        <p:nvSpPr>
          <p:cNvPr id="6" name="Tijdelijke aanduiding voor tekst 5"/>
          <p:cNvSpPr>
            <a:spLocks noGrp="1"/>
          </p:cNvSpPr>
          <p:nvPr>
            <p:ph type="body" sz="quarter" idx="12" hasCustomPrompt="1"/>
          </p:nvPr>
        </p:nvSpPr>
        <p:spPr>
          <a:xfrm>
            <a:off x="1" y="2"/>
            <a:ext cx="9144000" cy="3719335"/>
          </a:xfrm>
          <a:solidFill>
            <a:schemeClr val="bg2"/>
          </a:solidFill>
        </p:spPr>
        <p:txBody>
          <a:bodyPr>
            <a:normAutofit/>
          </a:bodyPr>
          <a:lstStyle>
            <a:lvl1pPr marL="0" indent="0">
              <a:buNone/>
              <a:defRPr sz="100">
                <a:solidFill>
                  <a:schemeClr val="bg2"/>
                </a:solidFill>
              </a:defRPr>
            </a:lvl1pPr>
          </a:lstStyle>
          <a:p>
            <a:pPr lvl="0"/>
            <a:r>
              <a:rPr lang="nl-NL" noProof="0" dirty="0"/>
              <a:t>..</a:t>
            </a:r>
          </a:p>
        </p:txBody>
      </p:sp>
      <p:sp>
        <p:nvSpPr>
          <p:cNvPr id="2" name="Titel 1"/>
          <p:cNvSpPr>
            <a:spLocks noGrp="1"/>
          </p:cNvSpPr>
          <p:nvPr>
            <p:ph type="title" hasCustomPrompt="1"/>
          </p:nvPr>
        </p:nvSpPr>
        <p:spPr>
          <a:xfrm>
            <a:off x="1359243" y="1052736"/>
            <a:ext cx="7389221" cy="1656184"/>
          </a:xfrm>
        </p:spPr>
        <p:txBody>
          <a:bodyPr/>
          <a:lstStyle>
            <a:lvl1pPr algn="l">
              <a:defRPr sz="4800">
                <a:solidFill>
                  <a:schemeClr val="bg1"/>
                </a:solidFill>
              </a:defRPr>
            </a:lvl1pPr>
          </a:lstStyle>
          <a:p>
            <a:r>
              <a:rPr lang="nl-NL" noProof="0" dirty="0"/>
              <a:t>Titel van de presentatie</a:t>
            </a:r>
          </a:p>
        </p:txBody>
      </p:sp>
      <p:sp>
        <p:nvSpPr>
          <p:cNvPr id="20" name="Tijdelijke aanduiding voor tekst 19"/>
          <p:cNvSpPr>
            <a:spLocks noGrp="1"/>
          </p:cNvSpPr>
          <p:nvPr>
            <p:ph type="body" sz="quarter" idx="14" hasCustomPrompt="1"/>
          </p:nvPr>
        </p:nvSpPr>
        <p:spPr>
          <a:xfrm>
            <a:off x="1359243" y="3934610"/>
            <a:ext cx="4042079" cy="393700"/>
          </a:xfrm>
        </p:spPr>
        <p:txBody>
          <a:bodyPr anchor="ctr">
            <a:normAutofit/>
          </a:bodyPr>
          <a:lstStyle>
            <a:lvl1pPr marL="0" indent="0">
              <a:buNone/>
              <a:defRPr sz="2000">
                <a:solidFill>
                  <a:schemeClr val="bg1"/>
                </a:solidFill>
              </a:defRPr>
            </a:lvl1pPr>
          </a:lstStyle>
          <a:p>
            <a:pPr lvl="0"/>
            <a:r>
              <a:rPr lang="nl-NL" noProof="0" dirty="0"/>
              <a:t>Subtitel presentatie</a:t>
            </a:r>
          </a:p>
        </p:txBody>
      </p:sp>
      <p:sp>
        <p:nvSpPr>
          <p:cNvPr id="8" name="Tijdelijke aanduiding voor datum 3"/>
          <p:cNvSpPr>
            <a:spLocks noGrp="1"/>
          </p:cNvSpPr>
          <p:nvPr>
            <p:ph type="dt" sz="half" idx="2"/>
          </p:nvPr>
        </p:nvSpPr>
        <p:spPr>
          <a:xfrm>
            <a:off x="5497060" y="3934685"/>
            <a:ext cx="3243080" cy="394127"/>
          </a:xfrm>
          <a:prstGeom prst="rect">
            <a:avLst/>
          </a:prstGeom>
        </p:spPr>
        <p:txBody>
          <a:bodyPr vert="horz" lIns="0" tIns="0" rIns="0" bIns="0" rtlCol="0" anchor="ctr"/>
          <a:lstStyle>
            <a:lvl1pPr algn="r">
              <a:defRPr sz="2000">
                <a:solidFill>
                  <a:schemeClr val="bg1"/>
                </a:solidFill>
              </a:defRPr>
            </a:lvl1pPr>
          </a:lstStyle>
          <a:p>
            <a:endParaRPr lang="nl-NL" noProof="0" dirty="0"/>
          </a:p>
        </p:txBody>
      </p:sp>
      <p:pic>
        <p:nvPicPr>
          <p:cNvPr id="9" name="Picture 71" descr="Logo-UniversiteitLeiden-CMYK_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048" y="5051754"/>
            <a:ext cx="2358752" cy="1000088"/>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9819" y="6543376"/>
            <a:ext cx="2846250" cy="270000"/>
          </a:xfrm>
          <a:prstGeom prst="rect">
            <a:avLst/>
          </a:prstGeom>
        </p:spPr>
      </p:pic>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5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fiek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grafiek in te voegen</a:t>
            </a:r>
          </a:p>
        </p:txBody>
      </p:sp>
      <p:pic>
        <p:nvPicPr>
          <p:cNvPr id="13" name="Afbeelding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video in te voegen</a:t>
            </a:r>
          </a:p>
        </p:txBody>
      </p:sp>
      <p:pic>
        <p:nvPicPr>
          <p:cNvPr id="14" name="Afbeelding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2"/>
            <a:ext cx="9144000" cy="4521939"/>
          </a:xfrm>
          <a:solidFill>
            <a:schemeClr val="bg2"/>
          </a:solidFill>
        </p:spPr>
        <p:txBody>
          <a:bodyPr>
            <a:normAutofit/>
          </a:bodyPr>
          <a:lstStyle>
            <a:lvl1pPr marL="0" indent="0">
              <a:buNone/>
              <a:defRPr sz="100">
                <a:solidFill>
                  <a:schemeClr val="bg2"/>
                </a:solidFill>
              </a:defRPr>
            </a:lvl1pPr>
          </a:lstStyle>
          <a:p>
            <a:pPr lvl="0"/>
            <a:r>
              <a:rPr lang="nl-NL" dirty="0"/>
              <a:t>..</a:t>
            </a:r>
          </a:p>
        </p:txBody>
      </p:sp>
      <p:sp>
        <p:nvSpPr>
          <p:cNvPr id="2" name="Titel 1"/>
          <p:cNvSpPr>
            <a:spLocks noGrp="1"/>
          </p:cNvSpPr>
          <p:nvPr>
            <p:ph type="title" hasCustomPrompt="1"/>
          </p:nvPr>
        </p:nvSpPr>
        <p:spPr>
          <a:xfrm>
            <a:off x="1331640" y="1052736"/>
            <a:ext cx="7390800" cy="1656184"/>
          </a:xfrm>
        </p:spPr>
        <p:txBody>
          <a:bodyPr/>
          <a:lstStyle>
            <a:lvl1pPr algn="l">
              <a:defRPr sz="4800">
                <a:solidFill>
                  <a:schemeClr val="bg1"/>
                </a:solidFill>
              </a:defRPr>
            </a:lvl1pPr>
          </a:lstStyle>
          <a:p>
            <a:r>
              <a:rPr lang="nl-NL" dirty="0"/>
              <a:t>Titel afsluiting</a:t>
            </a:r>
          </a:p>
        </p:txBody>
      </p:sp>
      <p:pic>
        <p:nvPicPr>
          <p:cNvPr id="7" name="Picture 71" descr="Logo-UniversiteitLeiden-CMYK_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048" y="5051754"/>
            <a:ext cx="2358752" cy="1000088"/>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9819" y="6543376"/>
            <a:ext cx="2846250" cy="270000"/>
          </a:xfrm>
          <a:prstGeom prst="rect">
            <a:avLst/>
          </a:prstGeom>
        </p:spPr>
      </p:pic>
    </p:spTree>
    <p:extLst>
      <p:ext uri="{BB962C8B-B14F-4D97-AF65-F5344CB8AC3E}">
        <p14:creationId xmlns:p14="http://schemas.microsoft.com/office/powerpoint/2010/main" val="12396288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noProof="0" dirty="0"/>
              <a:t>Titel</a:t>
            </a:r>
          </a:p>
        </p:txBody>
      </p:sp>
      <p:sp>
        <p:nvSpPr>
          <p:cNvPr id="3" name="Tijdelijke aanduiding voor verticale tekst 2"/>
          <p:cNvSpPr>
            <a:spLocks noGrp="1"/>
          </p:cNvSpPr>
          <p:nvPr>
            <p:ph type="body" orient="vert" idx="1" hasCustomPrompt="1"/>
          </p:nvPr>
        </p:nvSpPr>
        <p:spPr>
          <a:xfrm>
            <a:off x="404665" y="1252836"/>
            <a:ext cx="5030981" cy="4795836"/>
          </a:xfrm>
          <a:noFill/>
        </p:spPr>
        <p:txBody>
          <a:bodyPr vert="horz" wrap="none" lIns="0" tIns="0" rIns="0" bIns="0"/>
          <a:lstStyle>
            <a:lvl1pPr marL="271318" indent="-271318">
              <a:spcBef>
                <a:spcPts val="600"/>
              </a:spcBef>
              <a:spcAft>
                <a:spcPts val="600"/>
              </a:spcAft>
              <a:buClr>
                <a:schemeClr val="bg2"/>
              </a:buClr>
              <a:buFont typeface="+mj-lt"/>
              <a:buAutoNum type="arabicPeriod"/>
              <a:defRPr sz="2000">
                <a:solidFill>
                  <a:schemeClr val="bg2"/>
                </a:solidFill>
              </a:defRPr>
            </a:lvl1pPr>
            <a:lvl2pPr marL="406977" indent="-135659">
              <a:buClr>
                <a:schemeClr val="bg2"/>
              </a:buClr>
              <a:buFont typeface="Arial" panose="020B0604020202020204" pitchFamily="34" charset="0"/>
              <a:buChar char="•"/>
              <a:defRPr sz="1600">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271318" indent="-271318">
              <a:spcBef>
                <a:spcPts val="600"/>
              </a:spcBef>
              <a:spcAft>
                <a:spcPts val="600"/>
              </a:spcAft>
              <a:buClr>
                <a:schemeClr val="bg2"/>
              </a:buClr>
              <a:buFont typeface="+mj-lt"/>
              <a:buAutoNum type="arabicPeriod"/>
              <a:tabLst/>
              <a:defRPr sz="2000">
                <a:solidFill>
                  <a:schemeClr val="bg2"/>
                </a:solidFill>
              </a:defRPr>
            </a:lvl6pPr>
            <a:lvl7pPr marL="406977" indent="-135659">
              <a:buClr>
                <a:schemeClr val="bg2"/>
              </a:buClr>
              <a:buFont typeface="Arial" panose="020B0604020202020204" pitchFamily="34" charset="0"/>
              <a:buChar char="•"/>
              <a:defRPr>
                <a:solidFill>
                  <a:schemeClr val="bg2"/>
                </a:solidFill>
              </a:defRPr>
            </a:lvl7pPr>
            <a:lvl8pPr>
              <a:defRPr sz="1400">
                <a:solidFill>
                  <a:schemeClr val="bg2"/>
                </a:solidFill>
              </a:defRPr>
            </a:lvl8pPr>
            <a:lvl9pPr>
              <a:defRPr>
                <a:solidFill>
                  <a:schemeClr val="bg2"/>
                </a:solidFill>
              </a:defRPr>
            </a:lvl9pPr>
          </a:lstStyle>
          <a:p>
            <a:pPr lvl="0"/>
            <a:r>
              <a:rPr lang="nl-NL" noProof="0" dirty="0"/>
              <a:t>Opsomming</a:t>
            </a:r>
          </a:p>
          <a:p>
            <a:pPr lvl="1"/>
            <a:r>
              <a:rPr lang="nl-NL" noProof="0" dirty="0" err="1"/>
              <a:t>Bullet</a:t>
            </a:r>
            <a:endParaRPr lang="nl-NL" noProof="0" dirty="0"/>
          </a:p>
          <a:p>
            <a:pPr lvl="2"/>
            <a:r>
              <a:rPr lang="nl-NL" noProof="0" dirty="0"/>
              <a:t>Leestekst</a:t>
            </a:r>
          </a:p>
          <a:p>
            <a:pPr lvl="3"/>
            <a:r>
              <a:rPr lang="nl-NL" noProof="0" dirty="0"/>
              <a:t>Kopje wit</a:t>
            </a:r>
          </a:p>
          <a:p>
            <a:pPr lvl="4"/>
            <a:r>
              <a:rPr lang="nl-NL" noProof="0" dirty="0"/>
              <a:t>Kopje geel</a:t>
            </a:r>
          </a:p>
          <a:p>
            <a:pPr lvl="5"/>
            <a:r>
              <a:rPr lang="nl-NL" noProof="0" dirty="0"/>
              <a:t>Opsomming</a:t>
            </a:r>
          </a:p>
          <a:p>
            <a:pPr lvl="6"/>
            <a:r>
              <a:rPr lang="nl-NL" noProof="0" dirty="0" err="1"/>
              <a:t>Bullet</a:t>
            </a:r>
            <a:endParaRPr lang="nl-NL" noProof="0" dirty="0"/>
          </a:p>
          <a:p>
            <a:pPr lvl="7"/>
            <a:r>
              <a:rPr lang="nl-NL" sz="1349" noProof="0" dirty="0"/>
              <a:t>Leestekst</a:t>
            </a:r>
          </a:p>
          <a:p>
            <a:pPr lvl="8"/>
            <a:r>
              <a:rPr lang="nl-NL" noProof="0" dirty="0"/>
              <a:t>Kopje wit</a:t>
            </a:r>
          </a:p>
        </p:txBody>
      </p:sp>
      <p:sp>
        <p:nvSpPr>
          <p:cNvPr id="7" name="Tijdelijke aanduiding voor afbeelding 13"/>
          <p:cNvSpPr>
            <a:spLocks noGrp="1"/>
          </p:cNvSpPr>
          <p:nvPr>
            <p:ph type="pic" sz="quarter" idx="13" hasCustomPrompt="1"/>
          </p:nvPr>
        </p:nvSpPr>
        <p:spPr>
          <a:xfrm>
            <a:off x="5587316" y="1252539"/>
            <a:ext cx="3152019"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noProof="0" dirty="0"/>
              <a:t>Klik hier om een</a:t>
            </a:r>
            <a:br>
              <a:rPr lang="nl-NL" noProof="0" dirty="0"/>
            </a:br>
            <a:r>
              <a:rPr lang="nl-NL" noProof="0" dirty="0"/>
              <a:t>afbeelding in te voegen</a:t>
            </a:r>
          </a:p>
        </p:txBody>
      </p:sp>
      <p:grpSp>
        <p:nvGrpSpPr>
          <p:cNvPr id="8" name="Grid" hidden="1"/>
          <p:cNvGrpSpPr/>
          <p:nvPr userDrawn="1"/>
        </p:nvGrpSpPr>
        <p:grpSpPr>
          <a:xfrm>
            <a:off x="0" y="0"/>
            <a:ext cx="9144002"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pic>
        <p:nvPicPr>
          <p:cNvPr id="16" name="Afbeelding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noProof="0" dirty="0"/>
              <a:t>Titel</a:t>
            </a:r>
          </a:p>
        </p:txBody>
      </p:sp>
      <p:sp>
        <p:nvSpPr>
          <p:cNvPr id="3" name="Tijdelijke aanduiding voor verticale tekst 2"/>
          <p:cNvSpPr>
            <a:spLocks noGrp="1"/>
          </p:cNvSpPr>
          <p:nvPr>
            <p:ph type="body" orient="vert" idx="1" hasCustomPrompt="1"/>
          </p:nvPr>
        </p:nvSpPr>
        <p:spPr/>
        <p:txBody>
          <a:bodyPr vert="horz"/>
          <a:lstStyle>
            <a:lvl8pPr>
              <a:defRPr sz="1600"/>
            </a:lvl8pPr>
          </a:lstStyle>
          <a:p>
            <a:pPr lvl="0"/>
            <a:r>
              <a:rPr lang="nl-NL" noProof="0" dirty="0" err="1"/>
              <a:t>Bullet</a:t>
            </a:r>
            <a:endParaRPr lang="nl-NL" noProof="0" dirty="0"/>
          </a:p>
          <a:p>
            <a:pPr lvl="1"/>
            <a:r>
              <a:rPr lang="nl-NL" noProof="0" dirty="0"/>
              <a:t>Sub-</a:t>
            </a:r>
            <a:r>
              <a:rPr lang="nl-NL" noProof="0" dirty="0" err="1"/>
              <a:t>bullet</a:t>
            </a:r>
            <a:endParaRPr lang="nl-NL" noProof="0" dirty="0"/>
          </a:p>
          <a:p>
            <a:pPr lvl="2"/>
            <a:r>
              <a:rPr lang="nl-NL" noProof="0" dirty="0"/>
              <a:t>Leestekst</a:t>
            </a:r>
          </a:p>
          <a:p>
            <a:pPr lvl="3"/>
            <a:r>
              <a:rPr lang="nl-NL" noProof="0" dirty="0"/>
              <a:t>Kopje donker blauw</a:t>
            </a:r>
          </a:p>
          <a:p>
            <a:pPr lvl="4"/>
            <a:r>
              <a:rPr lang="nl-NL" noProof="0" dirty="0"/>
              <a:t>Kopje licht blauw</a:t>
            </a:r>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sz="1349" noProof="0" dirty="0"/>
              <a:t>Leestekst</a:t>
            </a:r>
          </a:p>
          <a:p>
            <a:pPr lvl="8"/>
            <a:r>
              <a:rPr lang="nl-NL" noProof="0" dirty="0"/>
              <a:t>Kopje donker blauw</a:t>
            </a:r>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amp; Beeld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noProof="0" dirty="0"/>
              <a:t>Titel</a:t>
            </a:r>
          </a:p>
        </p:txBody>
      </p:sp>
      <p:sp>
        <p:nvSpPr>
          <p:cNvPr id="3" name="Tijdelijke aanduiding voor verticale tekst 2"/>
          <p:cNvSpPr>
            <a:spLocks noGrp="1"/>
          </p:cNvSpPr>
          <p:nvPr>
            <p:ph type="body" orient="vert" idx="1" hasCustomPrompt="1"/>
          </p:nvPr>
        </p:nvSpPr>
        <p:spPr>
          <a:xfrm>
            <a:off x="404665" y="1252836"/>
            <a:ext cx="5840650" cy="4795836"/>
          </a:xfrm>
        </p:spPr>
        <p:txBody>
          <a:bodyPr vert="horz"/>
          <a:lstStyle/>
          <a:p>
            <a:pPr lvl="0"/>
            <a:r>
              <a:rPr lang="nl-NL" noProof="0" dirty="0" err="1"/>
              <a:t>Bullet</a:t>
            </a:r>
            <a:endParaRPr lang="nl-NL" noProof="0" dirty="0"/>
          </a:p>
          <a:p>
            <a:pPr lvl="1"/>
            <a:r>
              <a:rPr lang="nl-NL" noProof="0" dirty="0"/>
              <a:t>Sub-</a:t>
            </a:r>
            <a:r>
              <a:rPr lang="nl-NL" noProof="0" dirty="0" err="1"/>
              <a:t>bullet</a:t>
            </a:r>
            <a:endParaRPr lang="nl-NL" noProof="0" dirty="0"/>
          </a:p>
          <a:p>
            <a:pPr lvl="2"/>
            <a:r>
              <a:rPr lang="nl-NL" noProof="0" dirty="0"/>
              <a:t>Leestekst</a:t>
            </a:r>
          </a:p>
          <a:p>
            <a:pPr lvl="3"/>
            <a:r>
              <a:rPr lang="nl-NL" noProof="0" dirty="0"/>
              <a:t>Kopje donker blauw</a:t>
            </a:r>
          </a:p>
          <a:p>
            <a:pPr lvl="4"/>
            <a:r>
              <a:rPr lang="nl-NL" noProof="0" dirty="0"/>
              <a:t>Kopje licht blauw</a:t>
            </a:r>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sz="1349" noProof="0" dirty="0"/>
              <a:t>Leestekst</a:t>
            </a:r>
          </a:p>
          <a:p>
            <a:pPr lvl="8"/>
            <a:r>
              <a:rPr lang="nl-NL" noProof="0" dirty="0"/>
              <a:t>Kopje donker blauw</a:t>
            </a:r>
          </a:p>
        </p:txBody>
      </p:sp>
      <p:grpSp>
        <p:nvGrpSpPr>
          <p:cNvPr id="7" name="Grid" hidden="1"/>
          <p:cNvGrpSpPr/>
          <p:nvPr userDrawn="1"/>
        </p:nvGrpSpPr>
        <p:grpSpPr>
          <a:xfrm>
            <a:off x="0" y="0"/>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396986" y="1252539"/>
            <a:ext cx="234235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noProof="0" dirty="0"/>
              <a:t>Klik hier om een</a:t>
            </a:r>
            <a:br>
              <a:rPr lang="nl-NL" noProof="0" dirty="0"/>
            </a:br>
            <a:r>
              <a:rPr lang="nl-NL" noProof="0" dirty="0"/>
              <a:t>afbeelding in te voegen</a:t>
            </a:r>
          </a:p>
        </p:txBody>
      </p:sp>
      <p:pic>
        <p:nvPicPr>
          <p:cNvPr id="15"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amp; Beeld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2" y="1252539"/>
            <a:ext cx="4091174"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5"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amp; Beeld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4" y="1252836"/>
            <a:ext cx="2548000"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3104334" y="1252539"/>
            <a:ext cx="5635001"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5"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eld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5" y="1252539"/>
            <a:ext cx="833456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3" name="Afbeelding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amp; Beeld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59312"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1"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7" name="Tijdelijke aanduiding voor afbeelding 13"/>
          <p:cNvSpPr>
            <a:spLocks noGrp="1"/>
          </p:cNvSpPr>
          <p:nvPr>
            <p:ph type="pic" sz="quarter" idx="14" hasCustomPrompt="1"/>
          </p:nvPr>
        </p:nvSpPr>
        <p:spPr>
          <a:xfrm>
            <a:off x="6762195"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8" name="Tijdelijke aanduiding voor afbeelding 13"/>
          <p:cNvSpPr>
            <a:spLocks noGrp="1"/>
          </p:cNvSpPr>
          <p:nvPr>
            <p:ph type="pic" sz="quarter" idx="15" hasCustomPrompt="1"/>
          </p:nvPr>
        </p:nvSpPr>
        <p:spPr>
          <a:xfrm>
            <a:off x="4648161"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9" name="Tijdelijke aanduiding voor afbeelding 13"/>
          <p:cNvSpPr>
            <a:spLocks noGrp="1"/>
          </p:cNvSpPr>
          <p:nvPr>
            <p:ph type="pic" sz="quarter" idx="16" hasCustomPrompt="1"/>
          </p:nvPr>
        </p:nvSpPr>
        <p:spPr>
          <a:xfrm>
            <a:off x="6762195"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20" name="Afbeelding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amp; Beeld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4" y="1252836"/>
            <a:ext cx="4091500"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7835"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7" name="Tijdelijke aanduiding voor afbeelding 13"/>
          <p:cNvSpPr>
            <a:spLocks noGrp="1"/>
          </p:cNvSpPr>
          <p:nvPr>
            <p:ph type="pic" sz="quarter" idx="14" hasCustomPrompt="1"/>
          </p:nvPr>
        </p:nvSpPr>
        <p:spPr>
          <a:xfrm>
            <a:off x="6760490"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6" name="Afbeelding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5" y="404664"/>
            <a:ext cx="8334670" cy="432048"/>
          </a:xfrm>
          <a:prstGeom prst="rect">
            <a:avLst/>
          </a:prstGeom>
        </p:spPr>
        <p:txBody>
          <a:bodyPr vert="horz" lIns="0" tIns="0" rIns="0" bIns="0" rtlCol="0" anchor="ctr">
            <a:noAutofit/>
          </a:bodyPr>
          <a:lstStyle/>
          <a:p>
            <a:r>
              <a:rPr lang="nl-NL" noProof="0" dirty="0"/>
              <a:t>Titel</a:t>
            </a:r>
          </a:p>
        </p:txBody>
      </p:sp>
      <p:sp>
        <p:nvSpPr>
          <p:cNvPr id="3" name="Tijdelijke aanduiding voor tekst 2"/>
          <p:cNvSpPr>
            <a:spLocks noGrp="1"/>
          </p:cNvSpPr>
          <p:nvPr>
            <p:ph type="body" idx="1"/>
          </p:nvPr>
        </p:nvSpPr>
        <p:spPr>
          <a:xfrm>
            <a:off x="404665" y="1252836"/>
            <a:ext cx="8334670" cy="4795836"/>
          </a:xfrm>
          <a:prstGeom prst="rect">
            <a:avLst/>
          </a:prstGeom>
        </p:spPr>
        <p:txBody>
          <a:bodyPr vert="horz" lIns="0" tIns="0" rIns="0" bIns="0" rtlCol="0">
            <a:normAutofit/>
          </a:bodyPr>
          <a:lstStyle/>
          <a:p>
            <a:pPr lvl="0"/>
            <a:r>
              <a:rPr lang="nl-NL" noProof="0" dirty="0" err="1"/>
              <a:t>Bullet</a:t>
            </a:r>
            <a:endParaRPr lang="nl-NL" noProof="0" dirty="0"/>
          </a:p>
          <a:p>
            <a:pPr lvl="1"/>
            <a:r>
              <a:rPr lang="nl-NL" noProof="0" dirty="0"/>
              <a:t>Sub-</a:t>
            </a:r>
            <a:r>
              <a:rPr lang="nl-NL" noProof="0" dirty="0" err="1"/>
              <a:t>bullet</a:t>
            </a:r>
            <a:endParaRPr lang="nl-NL" noProof="0" dirty="0"/>
          </a:p>
          <a:p>
            <a:pPr lvl="2"/>
            <a:r>
              <a:rPr lang="nl-NL" noProof="0" dirty="0"/>
              <a:t>Leestekst</a:t>
            </a:r>
          </a:p>
          <a:p>
            <a:pPr lvl="3"/>
            <a:r>
              <a:rPr lang="nl-NL" noProof="0" dirty="0"/>
              <a:t>Kopje donker blauw</a:t>
            </a:r>
          </a:p>
          <a:p>
            <a:pPr lvl="4"/>
            <a:r>
              <a:rPr lang="nl-NL" noProof="0" dirty="0"/>
              <a:t>Kopje licht blauw</a:t>
            </a:r>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sz="1349" noProof="0" dirty="0"/>
              <a:t>Leestekst</a:t>
            </a:r>
          </a:p>
          <a:p>
            <a:pPr lvl="8"/>
            <a:r>
              <a:rPr lang="nl-NL" noProof="0" dirty="0"/>
              <a:t>Kopje donker blauw</a:t>
            </a:r>
          </a:p>
        </p:txBody>
      </p:sp>
      <p:sp>
        <p:nvSpPr>
          <p:cNvPr id="20" name="Rechthoek 19"/>
          <p:cNvSpPr/>
          <p:nvPr userDrawn="1"/>
        </p:nvSpPr>
        <p:spPr bwMode="auto">
          <a:xfrm>
            <a:off x="0" y="6453336"/>
            <a:ext cx="9144000" cy="404664"/>
          </a:xfrm>
          <a:prstGeom prst="rect">
            <a:avLst/>
          </a:prstGeom>
          <a:solidFill>
            <a:schemeClr val="bg2"/>
          </a:solidFill>
          <a:ln>
            <a:noFill/>
          </a:ln>
          <a:effectLst/>
        </p:spPr>
        <p:txBody>
          <a:bodyPr vert="horz" wrap="square" lIns="68544" tIns="34272" rIns="68544" bIns="34272"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noProof="0" dirty="0">
              <a:ln>
                <a:noFill/>
              </a:ln>
              <a:solidFill>
                <a:schemeClr val="bg1"/>
              </a:solidFill>
              <a:effectLst/>
              <a:latin typeface="Minion" pitchFamily="2" charset="0"/>
            </a:endParaRPr>
          </a:p>
        </p:txBody>
      </p:sp>
      <p:sp>
        <p:nvSpPr>
          <p:cNvPr id="6" name="Tijdelijke aanduiding voor dianummer 5"/>
          <p:cNvSpPr>
            <a:spLocks noGrp="1"/>
          </p:cNvSpPr>
          <p:nvPr>
            <p:ph type="sldNum" sz="quarter" idx="4"/>
          </p:nvPr>
        </p:nvSpPr>
        <p:spPr>
          <a:xfrm>
            <a:off x="404664" y="6453336"/>
            <a:ext cx="381346" cy="404664"/>
          </a:xfrm>
          <a:prstGeom prst="rect">
            <a:avLst/>
          </a:prstGeom>
        </p:spPr>
        <p:txBody>
          <a:bodyPr vert="horz" lIns="0" tIns="0" rIns="0" bIns="0" rtlCol="0" anchor="ctr"/>
          <a:lstStyle>
            <a:lvl1pPr algn="l">
              <a:defRPr lang="nl-NL" sz="1200" b="1" smtClean="0">
                <a:solidFill>
                  <a:schemeClr val="bg1"/>
                </a:solidFill>
              </a:defRPr>
            </a:lvl1pPr>
          </a:lstStyle>
          <a:p>
            <a:fld id="{21272068-81DC-4C45-9305-5AD5E2019168}" type="slidenum">
              <a:rPr lang="nl-NL" noProof="0" smtClean="0"/>
              <a:pPr/>
              <a:t>‹#›</a:t>
            </a:fld>
            <a:endParaRPr lang="nl-NL" noProof="0" dirty="0"/>
          </a:p>
        </p:txBody>
      </p:sp>
      <p:sp>
        <p:nvSpPr>
          <p:cNvPr id="14" name="Tijdelijke aanduiding voor dianummer 5"/>
          <p:cNvSpPr txBox="1">
            <a:spLocks/>
          </p:cNvSpPr>
          <p:nvPr userDrawn="1"/>
        </p:nvSpPr>
        <p:spPr>
          <a:xfrm>
            <a:off x="6681815" y="6453337"/>
            <a:ext cx="2057519" cy="416127"/>
          </a:xfrm>
          <a:prstGeom prst="rect">
            <a:avLst/>
          </a:prstGeom>
        </p:spPr>
        <p:txBody>
          <a:bodyPr vert="horz" lIns="68544" tIns="34272" rIns="68544" bIns="34272"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0D95B-2DCA-4A8C-818D-5010775FDD58}" type="slidenum">
              <a:rPr lang="nl-NL" sz="1100" noProof="0" smtClean="0">
                <a:solidFill>
                  <a:schemeClr val="bg1"/>
                </a:solidFill>
              </a:rPr>
              <a:pPr/>
              <a:t>‹#›</a:t>
            </a:fld>
            <a:endParaRPr lang="nl-NL" sz="900" noProof="0" dirty="0">
              <a:solidFill>
                <a:schemeClr val="bg1"/>
              </a:solidFill>
            </a:endParaRPr>
          </a:p>
        </p:txBody>
      </p:sp>
      <p:grpSp>
        <p:nvGrpSpPr>
          <p:cNvPr id="15" name="Grid" hidden="1"/>
          <p:cNvGrpSpPr/>
          <p:nvPr userDrawn="1"/>
        </p:nvGrpSpPr>
        <p:grpSpPr>
          <a:xfrm>
            <a:off x="0" y="0"/>
            <a:ext cx="9144000" cy="6858004"/>
            <a:chOff x="-2" y="-1"/>
            <a:chExt cx="9144000" cy="6858004"/>
          </a:xfrm>
        </p:grpSpPr>
        <p:sp>
          <p:nvSpPr>
            <p:cNvPr id="16" name="Rechthoek 15"/>
            <p:cNvSpPr/>
            <p:nvPr userDrawn="1"/>
          </p:nvSpPr>
          <p:spPr bwMode="auto">
            <a:xfrm>
              <a:off x="0" y="0"/>
              <a:ext cx="9143998"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7" name="Rechthoek 16"/>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8" name="Rechthoek 17"/>
            <p:cNvSpPr/>
            <p:nvPr userDrawn="1"/>
          </p:nvSpPr>
          <p:spPr bwMode="auto">
            <a:xfrm rot="5400000">
              <a:off x="5512664" y="3226670"/>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9" name="Rechthoek 18"/>
            <p:cNvSpPr/>
            <p:nvPr userDrawn="1"/>
          </p:nvSpPr>
          <p:spPr bwMode="auto">
            <a:xfrm>
              <a:off x="0" y="848172"/>
              <a:ext cx="9143998"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21" name="Rechthoek 20"/>
            <p:cNvSpPr/>
            <p:nvPr userDrawn="1"/>
          </p:nvSpPr>
          <p:spPr bwMode="auto">
            <a:xfrm>
              <a:off x="0" y="6048672"/>
              <a:ext cx="9143998"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p:txStyles>
    <p:titleStyle>
      <a:lvl1pPr algn="l" defTabSz="685434" rtl="0" eaLnBrk="1" latinLnBrk="0" hangingPunct="1">
        <a:spcBef>
          <a:spcPct val="0"/>
        </a:spcBef>
        <a:buNone/>
        <a:defRPr sz="3600" b="1" i="0" kern="1200">
          <a:solidFill>
            <a:schemeClr val="bg2"/>
          </a:solidFill>
          <a:latin typeface="+mj-lt"/>
          <a:ea typeface="+mj-ea"/>
          <a:cs typeface="+mj-cs"/>
        </a:defRPr>
      </a:lvl1pPr>
    </p:titleStyle>
    <p:bodyStyle>
      <a:lvl1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1pPr>
      <a:lvl2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4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tx2"/>
          </a:solidFill>
          <a:latin typeface="+mn-lt"/>
          <a:ea typeface="+mn-ea"/>
          <a:cs typeface="+mn-cs"/>
        </a:defRPr>
      </a:lvl5pPr>
      <a:lvl6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6pPr>
      <a:lvl7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2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p:bodyStyle>
    <p:otherStyle>
      <a:defPPr>
        <a:defRPr lang="nl-NL"/>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youtube.com/watch?v=qBWtXvuKF_c"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bm494OAdEQk"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i0a61wFaF8A&amp;t=190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u46HzTGVQh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dtjTWA2U_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youtube.com/watch?v=sRBsJNdK1t0&amp;t=111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OFPwDe22CoY&amp;t=289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jdelijke aanduiding voor tekst 15"/>
          <p:cNvSpPr>
            <a:spLocks noGrp="1"/>
          </p:cNvSpPr>
          <p:nvPr>
            <p:ph type="body" sz="quarter" idx="13"/>
          </p:nvPr>
        </p:nvSpPr>
        <p:spPr/>
        <p:txBody>
          <a:bodyPr/>
          <a:lstStyle/>
          <a:p>
            <a:r>
              <a:rPr lang="nl-NL" dirty="0"/>
              <a:t> </a:t>
            </a:r>
          </a:p>
        </p:txBody>
      </p:sp>
      <p:sp>
        <p:nvSpPr>
          <p:cNvPr id="15" name="Tijdelijke aanduiding voor tekst 14"/>
          <p:cNvSpPr>
            <a:spLocks noGrp="1"/>
          </p:cNvSpPr>
          <p:nvPr>
            <p:ph type="body" sz="quarter" idx="12"/>
          </p:nvPr>
        </p:nvSpPr>
        <p:spPr/>
        <p:txBody>
          <a:bodyPr/>
          <a:lstStyle/>
          <a:p>
            <a:r>
              <a:rPr lang="nl-NL" dirty="0"/>
              <a:t> </a:t>
            </a:r>
          </a:p>
        </p:txBody>
      </p:sp>
      <p:sp>
        <p:nvSpPr>
          <p:cNvPr id="4" name="Titel 3"/>
          <p:cNvSpPr>
            <a:spLocks noGrp="1"/>
          </p:cNvSpPr>
          <p:nvPr>
            <p:ph type="title"/>
          </p:nvPr>
        </p:nvSpPr>
        <p:spPr>
          <a:xfrm>
            <a:off x="503548" y="1031576"/>
            <a:ext cx="8136904" cy="2037383"/>
          </a:xfrm>
        </p:spPr>
        <p:txBody>
          <a:bodyPr/>
          <a:lstStyle/>
          <a:p>
            <a:pPr algn="ctr"/>
            <a:r>
              <a:rPr lang="nl-NL" dirty="0">
                <a:latin typeface="Calibri" panose="020F0502020204030204" pitchFamily="34" charset="0"/>
                <a:cs typeface="Calibri" panose="020F0502020204030204" pitchFamily="34" charset="0"/>
              </a:rPr>
              <a:t>Argumenteren en Overtuigen</a:t>
            </a:r>
            <a:br>
              <a:rPr lang="nl-NL" dirty="0">
                <a:latin typeface="Calibri" panose="020F0502020204030204" pitchFamily="34" charset="0"/>
                <a:cs typeface="Calibri" panose="020F0502020204030204" pitchFamily="34" charset="0"/>
              </a:rPr>
            </a:br>
            <a:r>
              <a:rPr lang="nl-NL" sz="2400" b="0" dirty="0">
                <a:latin typeface="Calibri" panose="020F0502020204030204" pitchFamily="34" charset="0"/>
                <a:cs typeface="Calibri" panose="020F0502020204030204" pitchFamily="34" charset="0"/>
              </a:rPr>
              <a:t>College 11: Stijl en presentatie</a:t>
            </a:r>
            <a:endParaRPr lang="nl-NL" b="0" dirty="0">
              <a:latin typeface="Calibri" panose="020F0502020204030204" pitchFamily="34" charset="0"/>
              <a:cs typeface="Calibri" panose="020F0502020204030204" pitchFamily="34" charset="0"/>
            </a:endParaRPr>
          </a:p>
        </p:txBody>
      </p:sp>
      <p:sp>
        <p:nvSpPr>
          <p:cNvPr id="5" name="Tijdelijke aanduiding voor tekst 4"/>
          <p:cNvSpPr>
            <a:spLocks noGrp="1"/>
          </p:cNvSpPr>
          <p:nvPr>
            <p:ph type="body" sz="quarter" idx="14"/>
          </p:nvPr>
        </p:nvSpPr>
        <p:spPr>
          <a:xfrm>
            <a:off x="503548" y="3934610"/>
            <a:ext cx="7380820" cy="393700"/>
          </a:xfrm>
        </p:spPr>
        <p:txBody>
          <a:bodyPr>
            <a:normAutofit fontScale="85000" lnSpcReduction="10000"/>
          </a:bodyPr>
          <a:lstStyle/>
          <a:p>
            <a:r>
              <a:rPr lang="nl-NL" dirty="0"/>
              <a:t>Mila van Nieuwenhuizen  (m.van.nieuwenhuizen@hum.leidenuniv.nl)</a:t>
            </a:r>
          </a:p>
        </p:txBody>
      </p:sp>
    </p:spTree>
    <p:extLst>
      <p:ext uri="{BB962C8B-B14F-4D97-AF65-F5344CB8AC3E}">
        <p14:creationId xmlns:p14="http://schemas.microsoft.com/office/powerpoint/2010/main" val="2977814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3"/>
            <a:ext cx="8271791" cy="194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accent3"/>
                </a:solidFill>
                <a:latin typeface="Calibri" panose="020F0502020204030204" pitchFamily="34" charset="0"/>
              </a:rPr>
              <a:t>Duidelijkheid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Perspicuitas</a:t>
            </a:r>
            <a:r>
              <a:rPr lang="nl-NL" altLang="nl-NL" sz="3200" kern="0" dirty="0">
                <a:solidFill>
                  <a:schemeClr val="bg1">
                    <a:lumMod val="65000"/>
                  </a:schemeClr>
                </a:solidFill>
                <a:latin typeface="Calibri" panose="020F0502020204030204" pitchFamily="34" charset="0"/>
              </a:rPr>
              <a:t>)</a:t>
            </a:r>
          </a:p>
          <a:p>
            <a:pPr lvl="1" algn="l" eaLnBrk="1" hangingPunct="1">
              <a:lnSpc>
                <a:spcPct val="130000"/>
              </a:lnSpc>
            </a:pPr>
            <a:endParaRPr lang="nl-NL" altLang="nl-NL" sz="3200" kern="0" dirty="0">
              <a:solidFill>
                <a:schemeClr val="bg1">
                  <a:lumMod val="65000"/>
                </a:schemeClr>
              </a:solidFill>
              <a:latin typeface="Calibri" panose="020F0502020204030204" pitchFamily="34" charset="0"/>
            </a:endParaRPr>
          </a:p>
          <a:p>
            <a:pPr algn="l" eaLnBrk="1" hangingPunct="1">
              <a:lnSpc>
                <a:spcPct val="130000"/>
              </a:lnSpc>
            </a:pPr>
            <a:endParaRPr lang="nl-NL" altLang="nl-NL" sz="3200" kern="0" dirty="0">
              <a:solidFill>
                <a:schemeClr val="bg1">
                  <a:lumMod val="65000"/>
                </a:schemeClr>
              </a:solidFill>
              <a:latin typeface="Calibri" panose="020F0502020204030204" pitchFamily="34" charset="0"/>
            </a:endParaRPr>
          </a:p>
        </p:txBody>
      </p:sp>
      <p:pic>
        <p:nvPicPr>
          <p:cNvPr id="6" name="Picture 5">
            <a:extLst>
              <a:ext uri="{FF2B5EF4-FFF2-40B4-BE49-F238E27FC236}">
                <a16:creationId xmlns:a16="http://schemas.microsoft.com/office/drawing/2014/main" id="{8892E439-03B6-4431-BE8D-9E8C496E5462}"/>
              </a:ext>
            </a:extLst>
          </p:cNvPr>
          <p:cNvPicPr>
            <a:picLocks noChangeAspect="1"/>
          </p:cNvPicPr>
          <p:nvPr/>
        </p:nvPicPr>
        <p:blipFill rotWithShape="1">
          <a:blip r:embed="rId2"/>
          <a:srcRect l="20075" t="12201" r="37400" b="12201"/>
          <a:stretch/>
        </p:blipFill>
        <p:spPr>
          <a:xfrm>
            <a:off x="2267744" y="1844824"/>
            <a:ext cx="4608512" cy="4608512"/>
          </a:xfrm>
          <a:prstGeom prst="rect">
            <a:avLst/>
          </a:prstGeom>
        </p:spPr>
      </p:pic>
    </p:spTree>
    <p:extLst>
      <p:ext uri="{BB962C8B-B14F-4D97-AF65-F5344CB8AC3E}">
        <p14:creationId xmlns:p14="http://schemas.microsoft.com/office/powerpoint/2010/main" val="1579255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3"/>
            <a:ext cx="8271791" cy="25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accent3"/>
                </a:solidFill>
                <a:latin typeface="Calibri" panose="020F0502020204030204" pitchFamily="34" charset="0"/>
              </a:rPr>
              <a:t>Duidelijkheid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Perspicuitas</a:t>
            </a:r>
            <a:r>
              <a:rPr lang="nl-NL" altLang="nl-NL" sz="3200" kern="0" dirty="0">
                <a:solidFill>
                  <a:schemeClr val="bg1">
                    <a:lumMod val="65000"/>
                  </a:schemeClr>
                </a:solidFill>
                <a:latin typeface="Calibri" panose="020F0502020204030204" pitchFamily="34" charset="0"/>
              </a:rPr>
              <a:t>)</a:t>
            </a:r>
          </a:p>
          <a:p>
            <a:pPr marL="800100" lvl="1"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Woordniveau</a:t>
            </a: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algn="l" eaLnBrk="1" hangingPunct="1">
              <a:lnSpc>
                <a:spcPct val="130000"/>
              </a:lnSpc>
            </a:pPr>
            <a:endParaRPr lang="nl-NL" altLang="nl-NL" sz="3200" kern="0" dirty="0">
              <a:solidFill>
                <a:schemeClr val="bg1">
                  <a:lumMod val="65000"/>
                </a:schemeClr>
              </a:solidFill>
              <a:latin typeface="Calibri" panose="020F0502020204030204" pitchFamily="34" charset="0"/>
            </a:endParaRPr>
          </a:p>
        </p:txBody>
      </p:sp>
      <p:pic>
        <p:nvPicPr>
          <p:cNvPr id="4" name="Picture 3">
            <a:extLst>
              <a:ext uri="{FF2B5EF4-FFF2-40B4-BE49-F238E27FC236}">
                <a16:creationId xmlns:a16="http://schemas.microsoft.com/office/drawing/2014/main" id="{386074F8-783E-4BF7-8215-FE9995763818}"/>
              </a:ext>
            </a:extLst>
          </p:cNvPr>
          <p:cNvPicPr>
            <a:picLocks noChangeAspect="1"/>
          </p:cNvPicPr>
          <p:nvPr/>
        </p:nvPicPr>
        <p:blipFill rotWithShape="1">
          <a:blip r:embed="rId2"/>
          <a:srcRect l="24013" t="38800" r="25588" b="38801"/>
          <a:stretch/>
        </p:blipFill>
        <p:spPr>
          <a:xfrm>
            <a:off x="599119" y="4437112"/>
            <a:ext cx="8064896" cy="2016224"/>
          </a:xfrm>
          <a:prstGeom prst="rect">
            <a:avLst/>
          </a:prstGeom>
        </p:spPr>
      </p:pic>
      <p:pic>
        <p:nvPicPr>
          <p:cNvPr id="6" name="Picture 5">
            <a:extLst>
              <a:ext uri="{FF2B5EF4-FFF2-40B4-BE49-F238E27FC236}">
                <a16:creationId xmlns:a16="http://schemas.microsoft.com/office/drawing/2014/main" id="{074EB017-E4D3-4FA2-9E41-6F92619B3A88}"/>
              </a:ext>
            </a:extLst>
          </p:cNvPr>
          <p:cNvPicPr>
            <a:picLocks noChangeAspect="1"/>
          </p:cNvPicPr>
          <p:nvPr/>
        </p:nvPicPr>
        <p:blipFill rotWithShape="1">
          <a:blip r:embed="rId3"/>
          <a:srcRect l="14563" t="31800" r="16925" b="38800"/>
          <a:stretch/>
        </p:blipFill>
        <p:spPr>
          <a:xfrm>
            <a:off x="628711" y="2734196"/>
            <a:ext cx="7159653" cy="1728192"/>
          </a:xfrm>
          <a:prstGeom prst="rect">
            <a:avLst/>
          </a:prstGeom>
        </p:spPr>
      </p:pic>
    </p:spTree>
    <p:extLst>
      <p:ext uri="{BB962C8B-B14F-4D97-AF65-F5344CB8AC3E}">
        <p14:creationId xmlns:p14="http://schemas.microsoft.com/office/powerpoint/2010/main" val="3060191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3"/>
            <a:ext cx="8271791" cy="51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accent3"/>
                </a:solidFill>
                <a:latin typeface="Calibri" panose="020F0502020204030204" pitchFamily="34" charset="0"/>
              </a:rPr>
              <a:t>Duidelijkheid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Perspicuitas</a:t>
            </a:r>
            <a:r>
              <a:rPr lang="nl-NL" altLang="nl-NL" sz="3200" kern="0" dirty="0">
                <a:solidFill>
                  <a:schemeClr val="bg1">
                    <a:lumMod val="65000"/>
                  </a:schemeClr>
                </a:solidFill>
                <a:latin typeface="Calibri" panose="020F0502020204030204" pitchFamily="34" charset="0"/>
              </a:rPr>
              <a:t>)</a:t>
            </a:r>
          </a:p>
          <a:p>
            <a:pPr marL="800100" lvl="1"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Woordniveau</a:t>
            </a:r>
          </a:p>
          <a:p>
            <a:pPr marL="800100" lvl="1"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Zinsniveau</a:t>
            </a:r>
          </a:p>
          <a:p>
            <a:pPr marL="800100" lvl="1" indent="-342900" algn="l" eaLnBrk="1" hangingPunct="1">
              <a:buFont typeface="Arial" panose="020B0604020202020204" pitchFamily="34" charset="0"/>
              <a:buChar char="•"/>
            </a:pPr>
            <a:r>
              <a:rPr lang="nl-NL" altLang="nl-NL" sz="3200" kern="0" dirty="0">
                <a:solidFill>
                  <a:schemeClr val="tx1"/>
                </a:solidFill>
                <a:latin typeface="Calibri" panose="020F0502020204030204" pitchFamily="34" charset="0"/>
              </a:rPr>
              <a:t>Globale stilering </a:t>
            </a:r>
            <a:r>
              <a:rPr lang="nl-NL" altLang="nl-NL" sz="2000" kern="0" dirty="0">
                <a:solidFill>
                  <a:schemeClr val="tx1"/>
                </a:solidFill>
                <a:latin typeface="Calibri" panose="020F0502020204030204" pitchFamily="34" charset="0"/>
              </a:rPr>
              <a:t>(expliciet-impliciet; bondig-omslachtig; concreet-abstract)</a:t>
            </a:r>
          </a:p>
          <a:p>
            <a:pPr marL="800100" lvl="1" indent="-342900" algn="l" eaLnBrk="1" hangingPunct="1">
              <a:lnSpc>
                <a:spcPct val="130000"/>
              </a:lnSpc>
              <a:buFont typeface="Arial" panose="020B0604020202020204" pitchFamily="34" charset="0"/>
              <a:buChar char="•"/>
            </a:pPr>
            <a:endParaRPr lang="nl-NL" altLang="nl-NL" sz="1200" kern="0" dirty="0">
              <a:solidFill>
                <a:schemeClr val="tx1"/>
              </a:solidFill>
              <a:latin typeface="Calibri" panose="020F0502020204030204" pitchFamily="34" charset="0"/>
            </a:endParaRPr>
          </a:p>
          <a:p>
            <a:pPr lvl="1" algn="l" eaLnBrk="1" hangingPunct="1"/>
            <a:r>
              <a:rPr lang="nl-NL" altLang="nl-NL" sz="2400" b="1" i="1" dirty="0">
                <a:latin typeface="Calibri" panose="020F0502020204030204" pitchFamily="34" charset="0"/>
              </a:rPr>
              <a:t>Artikel 449 </a:t>
            </a:r>
            <a:br>
              <a:rPr lang="nl-NL" altLang="nl-NL" sz="2400" b="1" i="1" dirty="0">
                <a:latin typeface="Calibri" panose="020F0502020204030204" pitchFamily="34" charset="0"/>
              </a:rPr>
            </a:br>
            <a:r>
              <a:rPr lang="nl-NL" altLang="nl-NL" sz="2400" dirty="0">
                <a:latin typeface="Calibri" panose="020F0502020204030204" pitchFamily="34" charset="0"/>
              </a:rPr>
              <a:t>Indien de patiënt te kennen heeft gegeven geen inlichtingen te willen ontvangen, blijft het verstrekken daarvan achterwege, behoudens voor zover het belang dat de patiënt daarbij heeft niet opweegt tegen het nadeel dat daaruit voor hemzelf of anderen kan voortvloeien (WGBO, 2008).</a:t>
            </a:r>
            <a:endParaRPr lang="nl-NL" altLang="nl-NL" sz="3200" kern="0" dirty="0">
              <a:solidFill>
                <a:schemeClr val="bg1">
                  <a:lumMod val="65000"/>
                </a:schemeClr>
              </a:solidFill>
              <a:latin typeface="Calibri" panose="020F0502020204030204" pitchFamily="34" charset="0"/>
            </a:endParaRPr>
          </a:p>
        </p:txBody>
      </p:sp>
    </p:spTree>
    <p:extLst>
      <p:ext uri="{BB962C8B-B14F-4D97-AF65-F5344CB8AC3E}">
        <p14:creationId xmlns:p14="http://schemas.microsoft.com/office/powerpoint/2010/main" val="702029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3"/>
            <a:ext cx="827179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accent3"/>
                </a:solidFill>
                <a:latin typeface="Calibri" panose="020F0502020204030204" pitchFamily="34" charset="0"/>
              </a:rPr>
              <a:t>Aantrekkelijkheid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(Ornatus)</a:t>
            </a: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p:txBody>
      </p:sp>
      <p:pic>
        <p:nvPicPr>
          <p:cNvPr id="6146" name="Picture 2" descr="Films over de Spar en de familie van Well">
            <a:extLst>
              <a:ext uri="{FF2B5EF4-FFF2-40B4-BE49-F238E27FC236}">
                <a16:creationId xmlns:a16="http://schemas.microsoft.com/office/drawing/2014/main" id="{FF811E3A-277A-481A-B8E0-8FFB418D3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286744"/>
            <a:ext cx="3230488" cy="3230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a:extLst>
              <a:ext uri="{FF2B5EF4-FFF2-40B4-BE49-F238E27FC236}">
                <a16:creationId xmlns:a16="http://schemas.microsoft.com/office/drawing/2014/main" id="{867F57BE-4650-42A1-9635-385A8AA7E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296" t="29234" r="39925" b="27155"/>
          <a:stretch>
            <a:fillRect/>
          </a:stretch>
        </p:blipFill>
        <p:spPr bwMode="auto">
          <a:xfrm>
            <a:off x="4437987" y="2467712"/>
            <a:ext cx="4301348" cy="28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539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2"/>
            <a:ext cx="8271791" cy="446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err="1">
                <a:solidFill>
                  <a:schemeClr val="accent3"/>
                </a:solidFill>
                <a:latin typeface="Calibri" panose="020F0502020204030204" pitchFamily="34" charset="0"/>
              </a:rPr>
              <a:t>Passendheid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Aptum</a:t>
            </a:r>
            <a:r>
              <a:rPr lang="nl-NL" altLang="nl-NL" sz="3200" kern="0" dirty="0">
                <a:solidFill>
                  <a:schemeClr val="bg1">
                    <a:lumMod val="65000"/>
                  </a:schemeClr>
                </a:solidFill>
                <a:latin typeface="Calibri" panose="020F0502020204030204" pitchFamily="34" charset="0"/>
              </a:rPr>
              <a:t> / Decorum)</a:t>
            </a:r>
          </a:p>
          <a:p>
            <a:pPr marL="457200" marR="0" lvl="0" indent="-457200" algn="l" defTabSz="914400" rtl="0" eaLnBrk="0" fontAlgn="base" latinLnBrk="0" hangingPunct="0">
              <a:lnSpc>
                <a:spcPct val="100000"/>
              </a:lnSpc>
              <a:spcBef>
                <a:spcPct val="20000"/>
              </a:spcBef>
              <a:spcAft>
                <a:spcPct val="0"/>
              </a:spcAft>
              <a:buClrTx/>
              <a:buSzTx/>
              <a:buFontTx/>
              <a:buChar char="-"/>
              <a:tabLst/>
              <a:defRPr/>
            </a:pPr>
            <a:r>
              <a:rPr kumimoji="0" lang="nl-NL" altLang="nl-NL" sz="2600" b="0" i="0" u="none" strike="noStrike" kern="1200" cap="none" spc="0" normalizeH="0" baseline="0" noProof="0" dirty="0">
                <a:ln>
                  <a:noFill/>
                </a:ln>
                <a:solidFill>
                  <a:srgbClr val="000000"/>
                </a:solidFill>
                <a:effectLst/>
                <a:uLnTx/>
                <a:uFillTx/>
                <a:latin typeface="Calibri" pitchFamily="34" charset="0"/>
                <a:ea typeface="ＭＳ Ｐゴシック" panose="020B0600070205080204" pitchFamily="34" charset="-128"/>
                <a:cs typeface="+mn-cs"/>
              </a:rPr>
              <a:t>Intern </a:t>
            </a:r>
            <a:r>
              <a:rPr kumimoji="0" lang="nl-NL" altLang="nl-NL" sz="2600" b="0" i="0" u="none" strike="noStrike" kern="1200" cap="none" spc="0" normalizeH="0" baseline="0" noProof="0" dirty="0">
                <a:ln>
                  <a:noFill/>
                </a:ln>
                <a:solidFill>
                  <a:srgbClr val="BBE0E3">
                    <a:lumMod val="50000"/>
                  </a:srgbClr>
                </a:solidFill>
                <a:effectLst/>
                <a:uLnTx/>
                <a:uFillTx/>
                <a:latin typeface="Calibri" pitchFamily="34" charset="0"/>
                <a:ea typeface="ＭＳ Ｐゴシック" panose="020B0600070205080204" pitchFamily="34" charset="-128"/>
                <a:cs typeface="+mn-cs"/>
              </a:rPr>
              <a:t>(delen van de rede: woordkeus, zinsbouw, globale stilering)</a:t>
            </a:r>
          </a:p>
          <a:p>
            <a:pPr marL="457200" marR="0" lvl="0" indent="-457200" algn="l" defTabSz="914400" rtl="0" eaLnBrk="0" fontAlgn="base" latinLnBrk="0" hangingPunct="0">
              <a:lnSpc>
                <a:spcPct val="100000"/>
              </a:lnSpc>
              <a:spcBef>
                <a:spcPct val="20000"/>
              </a:spcBef>
              <a:spcAft>
                <a:spcPct val="0"/>
              </a:spcAft>
              <a:buClrTx/>
              <a:buSzTx/>
              <a:buFontTx/>
              <a:buChar char="-"/>
              <a:tabLst/>
              <a:defRPr/>
            </a:pPr>
            <a:r>
              <a:rPr kumimoji="0" lang="nl-NL" altLang="nl-NL" sz="2600" b="0" i="0" u="none" strike="noStrike" kern="1200" cap="none" spc="0" normalizeH="0" baseline="0" noProof="0" dirty="0">
                <a:ln>
                  <a:noFill/>
                </a:ln>
                <a:solidFill>
                  <a:srgbClr val="000000"/>
                </a:solidFill>
                <a:effectLst/>
                <a:uLnTx/>
                <a:uFillTx/>
                <a:latin typeface="Calibri" pitchFamily="34" charset="0"/>
                <a:ea typeface="ＭＳ Ｐゴシック" panose="020B0600070205080204" pitchFamily="34" charset="-128"/>
                <a:cs typeface="+mn-cs"/>
              </a:rPr>
              <a:t>Extern </a:t>
            </a:r>
            <a:r>
              <a:rPr kumimoji="0" lang="nl-NL" altLang="nl-NL" sz="2600" b="0" i="0" u="none" strike="noStrike" kern="1200" cap="none" spc="0" normalizeH="0" baseline="0" noProof="0" dirty="0">
                <a:ln>
                  <a:noFill/>
                </a:ln>
                <a:solidFill>
                  <a:srgbClr val="3C8C93"/>
                </a:solidFill>
                <a:effectLst/>
                <a:uLnTx/>
                <a:uFillTx/>
                <a:latin typeface="Calibri" pitchFamily="34" charset="0"/>
                <a:ea typeface="ＭＳ Ｐゴシック" panose="020B0600070205080204" pitchFamily="34" charset="-128"/>
                <a:cs typeface="+mn-cs"/>
              </a:rPr>
              <a:t>(context, genre, </a:t>
            </a:r>
            <a:r>
              <a:rPr kumimoji="0" lang="nl-NL" altLang="nl-NL" sz="2600" b="0" i="1" u="none" strike="noStrike" kern="1200" cap="none" spc="0" normalizeH="0" baseline="0" noProof="0" dirty="0">
                <a:ln>
                  <a:noFill/>
                </a:ln>
                <a:solidFill>
                  <a:srgbClr val="3C8C93"/>
                </a:solidFill>
                <a:effectLst/>
                <a:uLnTx/>
                <a:uFillTx/>
                <a:latin typeface="Calibri" pitchFamily="34" charset="0"/>
                <a:ea typeface="ＭＳ Ｐゴシック" panose="020B0600070205080204" pitchFamily="34" charset="-128"/>
                <a:cs typeface="+mn-cs"/>
              </a:rPr>
              <a:t>etc</a:t>
            </a:r>
            <a:r>
              <a:rPr kumimoji="0" lang="nl-NL" altLang="nl-NL" sz="2600" b="0" i="0" u="none" strike="noStrike" kern="1200" cap="none" spc="0" normalizeH="0" baseline="0" noProof="0" dirty="0">
                <a:ln>
                  <a:noFill/>
                </a:ln>
                <a:solidFill>
                  <a:srgbClr val="3C8C93"/>
                </a:solidFill>
                <a:effectLst/>
                <a:uLnTx/>
                <a:uFillTx/>
                <a:latin typeface="Calibri" pitchFamily="34" charset="0"/>
                <a:ea typeface="ＭＳ Ｐゴシック" panose="020B0600070205080204" pitchFamily="34" charset="-128"/>
                <a:cs typeface="+mn-cs"/>
              </a:rPr>
              <a:t>.)</a:t>
            </a:r>
          </a:p>
          <a:p>
            <a:pPr marL="800100" lvl="1"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p:txBody>
      </p:sp>
    </p:spTree>
    <p:extLst>
      <p:ext uri="{BB962C8B-B14F-4D97-AF65-F5344CB8AC3E}">
        <p14:creationId xmlns:p14="http://schemas.microsoft.com/office/powerpoint/2010/main" val="323743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3"/>
            <a:ext cx="827179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err="1">
                <a:solidFill>
                  <a:schemeClr val="accent3"/>
                </a:solidFill>
                <a:latin typeface="Calibri" panose="020F0502020204030204" pitchFamily="34" charset="0"/>
              </a:rPr>
              <a:t>Passendheid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Aptum</a:t>
            </a:r>
            <a:r>
              <a:rPr lang="nl-NL" altLang="nl-NL" sz="3200" kern="0" dirty="0">
                <a:solidFill>
                  <a:schemeClr val="bg1">
                    <a:lumMod val="65000"/>
                  </a:schemeClr>
                </a:solidFill>
                <a:latin typeface="Calibri" panose="020F0502020204030204" pitchFamily="34" charset="0"/>
              </a:rPr>
              <a:t> / Decorum)</a:t>
            </a: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p:txBody>
      </p:sp>
      <p:pic>
        <p:nvPicPr>
          <p:cNvPr id="7170" name="Picture 2" descr="Wilders tegen Rutte: Doe eens normaal man! | Het Parool">
            <a:extLst>
              <a:ext uri="{FF2B5EF4-FFF2-40B4-BE49-F238E27FC236}">
                <a16:creationId xmlns:a16="http://schemas.microsoft.com/office/drawing/2014/main" id="{018B2B90-91F1-4862-B657-F272968C8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2" y="2204864"/>
            <a:ext cx="7267575" cy="4105275"/>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C4739D97-4442-4D37-8C0C-D26E87E776CB}"/>
              </a:ext>
            </a:extLst>
          </p:cNvPr>
          <p:cNvSpPr/>
          <p:nvPr/>
        </p:nvSpPr>
        <p:spPr>
          <a:xfrm>
            <a:off x="88439" y="4077073"/>
            <a:ext cx="2307568" cy="1296143"/>
          </a:xfrm>
          <a:prstGeom prst="wedgeRoundRectCallout">
            <a:avLst>
              <a:gd name="adj1" fmla="val 47920"/>
              <a:gd name="adj2" fmla="val -97047"/>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nl-NL" sz="2400" dirty="0">
                <a:latin typeface="Calibri" panose="020F0502020204030204" pitchFamily="34" charset="0"/>
                <a:cs typeface="Calibri" panose="020F0502020204030204" pitchFamily="34" charset="0"/>
              </a:rPr>
              <a:t>Doe zelf eens normaal man!</a:t>
            </a:r>
          </a:p>
        </p:txBody>
      </p:sp>
      <p:sp>
        <p:nvSpPr>
          <p:cNvPr id="8" name="Speech Bubble: Rectangle with Corners Rounded 7">
            <a:extLst>
              <a:ext uri="{FF2B5EF4-FFF2-40B4-BE49-F238E27FC236}">
                <a16:creationId xmlns:a16="http://schemas.microsoft.com/office/drawing/2014/main" id="{02A4D2A3-C00E-451C-9444-A2550AFE88CE}"/>
              </a:ext>
            </a:extLst>
          </p:cNvPr>
          <p:cNvSpPr/>
          <p:nvPr/>
        </p:nvSpPr>
        <p:spPr>
          <a:xfrm>
            <a:off x="6660232" y="1700808"/>
            <a:ext cx="2307568" cy="1129730"/>
          </a:xfrm>
          <a:prstGeom prst="wedgeRoundRectCallout">
            <a:avLst>
              <a:gd name="adj1" fmla="val -28580"/>
              <a:gd name="adj2" fmla="val 66286"/>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nl-NL" sz="2400" dirty="0">
                <a:latin typeface="Calibri" panose="020F0502020204030204" pitchFamily="34" charset="0"/>
                <a:cs typeface="Calibri" panose="020F0502020204030204" pitchFamily="34" charset="0"/>
              </a:rPr>
              <a:t>Doe eens normaal, man!</a:t>
            </a:r>
          </a:p>
        </p:txBody>
      </p:sp>
    </p:spTree>
    <p:extLst>
      <p:ext uri="{BB962C8B-B14F-4D97-AF65-F5344CB8AC3E}">
        <p14:creationId xmlns:p14="http://schemas.microsoft.com/office/powerpoint/2010/main" val="2000559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3"/>
            <a:ext cx="827179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err="1">
                <a:solidFill>
                  <a:schemeClr val="accent3"/>
                </a:solidFill>
                <a:latin typeface="Calibri" panose="020F0502020204030204" pitchFamily="34" charset="0"/>
              </a:rPr>
              <a:t>Passendheid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Aptum</a:t>
            </a:r>
            <a:r>
              <a:rPr lang="nl-NL" altLang="nl-NL" sz="3200" kern="0" dirty="0">
                <a:solidFill>
                  <a:schemeClr val="bg1">
                    <a:lumMod val="65000"/>
                  </a:schemeClr>
                </a:solidFill>
                <a:latin typeface="Calibri" panose="020F0502020204030204" pitchFamily="34" charset="0"/>
              </a:rPr>
              <a:t> / Decorum)</a:t>
            </a: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p:txBody>
      </p:sp>
      <p:pic>
        <p:nvPicPr>
          <p:cNvPr id="9218" name="Picture 2" descr="Balkenende over de VOC-mentaliteit - 2006 - YouTube">
            <a:hlinkClick r:id="rId2"/>
            <a:extLst>
              <a:ext uri="{FF2B5EF4-FFF2-40B4-BE49-F238E27FC236}">
                <a16:creationId xmlns:a16="http://schemas.microsoft.com/office/drawing/2014/main" id="{911EC8A8-C4F8-4090-9F39-5EBD1F0337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00"/>
          <a:stretch/>
        </p:blipFill>
        <p:spPr bwMode="auto">
          <a:xfrm>
            <a:off x="4283968" y="3140968"/>
            <a:ext cx="4572000" cy="31546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D7D177-EB9C-4B30-BBB6-7C9AB585B0EE}"/>
              </a:ext>
            </a:extLst>
          </p:cNvPr>
          <p:cNvSpPr txBox="1"/>
          <p:nvPr/>
        </p:nvSpPr>
        <p:spPr>
          <a:xfrm>
            <a:off x="660985" y="3082895"/>
            <a:ext cx="3596467" cy="3046988"/>
          </a:xfrm>
          <a:prstGeom prst="rect">
            <a:avLst/>
          </a:prstGeom>
          <a:noFill/>
        </p:spPr>
        <p:txBody>
          <a:bodyPr wrap="square" rtlCol="0">
            <a:spAutoFit/>
          </a:bodyPr>
          <a:lstStyle/>
          <a:p>
            <a:r>
              <a:rPr lang="nl-NL" sz="2400" dirty="0">
                <a:latin typeface="Calibri" panose="020F0502020204030204" pitchFamily="34" charset="0"/>
                <a:cs typeface="Calibri" panose="020F0502020204030204" pitchFamily="34" charset="0"/>
              </a:rPr>
              <a:t>‘Laten we blij zijn met elkaar! Laten we optimistisch zijn! Laten we zeggen: Nederland kan het weer! Die VOC-mentaliteit. Over grenzen heen kijken. Dynamiek. [stilte] Toch?’</a:t>
            </a:r>
          </a:p>
          <a:p>
            <a:r>
              <a:rPr lang="nl-NL" sz="2400" dirty="0">
                <a:latin typeface="Calibri" panose="020F0502020204030204" pitchFamily="34" charset="0"/>
                <a:cs typeface="Calibri" panose="020F0502020204030204" pitchFamily="34" charset="0"/>
              </a:rPr>
              <a:t>(APB 2006)</a:t>
            </a:r>
          </a:p>
        </p:txBody>
      </p:sp>
    </p:spTree>
    <p:extLst>
      <p:ext uri="{BB962C8B-B14F-4D97-AF65-F5344CB8AC3E}">
        <p14:creationId xmlns:p14="http://schemas.microsoft.com/office/powerpoint/2010/main" val="729342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2"/>
            <a:ext cx="8271791" cy="504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algn="l" eaLnBrk="1" hangingPunct="1">
              <a:lnSpc>
                <a:spcPct val="130000"/>
              </a:lnSpc>
            </a:pPr>
            <a:r>
              <a:rPr lang="nl-NL" altLang="nl-NL" sz="2400" kern="0" dirty="0">
                <a:solidFill>
                  <a:schemeClr val="tx1"/>
                </a:solidFill>
                <a:latin typeface="Calibri" panose="020F0502020204030204" pitchFamily="34" charset="0"/>
              </a:rPr>
              <a:t>In een analyse ga je na hoe het gesteld is met: </a:t>
            </a:r>
          </a:p>
          <a:p>
            <a:pPr marL="342900" indent="-342900" algn="l" eaLnBrk="1" hangingPunct="1">
              <a:lnSpc>
                <a:spcPct val="130000"/>
              </a:lnSpc>
              <a:buFont typeface="Arial" panose="020B0604020202020204" pitchFamily="34" charset="0"/>
              <a:buChar char="•"/>
            </a:pPr>
            <a:r>
              <a:rPr lang="nl-NL" altLang="nl-NL" sz="2400" kern="0" dirty="0">
                <a:solidFill>
                  <a:schemeClr val="tx1"/>
                </a:solidFill>
                <a:latin typeface="Calibri" panose="020F0502020204030204" pitchFamily="34" charset="0"/>
              </a:rPr>
              <a:t>De (taalkundige) correctheid: </a:t>
            </a:r>
            <a:r>
              <a:rPr lang="nl-NL" altLang="nl-NL" sz="2400" kern="0" dirty="0">
                <a:solidFill>
                  <a:schemeClr val="accent3"/>
                </a:solidFill>
                <a:latin typeface="Calibri" panose="020F0502020204030204" pitchFamily="34" charset="0"/>
              </a:rPr>
              <a:t>Fouten aanwezig?</a:t>
            </a:r>
          </a:p>
          <a:p>
            <a:pPr marL="342900" indent="-342900" algn="l" eaLnBrk="1" hangingPunct="1">
              <a:lnSpc>
                <a:spcPct val="130000"/>
              </a:lnSpc>
              <a:buFont typeface="Arial" panose="020B0604020202020204" pitchFamily="34" charset="0"/>
              <a:buChar char="•"/>
            </a:pPr>
            <a:r>
              <a:rPr lang="nl-NL" altLang="nl-NL" sz="2400" kern="0" dirty="0">
                <a:solidFill>
                  <a:schemeClr val="tx1"/>
                </a:solidFill>
                <a:latin typeface="Calibri" panose="020F0502020204030204" pitchFamily="34" charset="0"/>
              </a:rPr>
              <a:t>Duidelijkheid: </a:t>
            </a:r>
            <a:r>
              <a:rPr lang="nl-NL" altLang="nl-NL" sz="2400" kern="0" dirty="0">
                <a:solidFill>
                  <a:schemeClr val="accent3"/>
                </a:solidFill>
                <a:latin typeface="Calibri" panose="020F0502020204030204" pitchFamily="34" charset="0"/>
              </a:rPr>
              <a:t>Begrijpelijkheid voor doelgroep van woordkeuze en zinsbouw? Expliciet-impliciet, beknopt-omslachtig, concreet-abstract?</a:t>
            </a:r>
          </a:p>
          <a:p>
            <a:pPr marL="342900" indent="-342900" algn="l" eaLnBrk="1" hangingPunct="1">
              <a:lnSpc>
                <a:spcPct val="130000"/>
              </a:lnSpc>
              <a:buFont typeface="Arial" panose="020B0604020202020204" pitchFamily="34" charset="0"/>
              <a:buChar char="•"/>
            </a:pPr>
            <a:r>
              <a:rPr lang="nl-NL" altLang="nl-NL" sz="2400" kern="0" dirty="0">
                <a:solidFill>
                  <a:schemeClr val="tx1"/>
                </a:solidFill>
                <a:latin typeface="Calibri" panose="020F0502020204030204" pitchFamily="34" charset="0"/>
              </a:rPr>
              <a:t>Aantrekkelijkheid: </a:t>
            </a:r>
            <a:r>
              <a:rPr lang="nl-NL" altLang="nl-NL" sz="2400" kern="0" dirty="0">
                <a:solidFill>
                  <a:schemeClr val="accent3"/>
                </a:solidFill>
                <a:latin typeface="Calibri" panose="020F0502020204030204" pitchFamily="34" charset="0"/>
              </a:rPr>
              <a:t>Welke beeldspraak en stijlfiguren?</a:t>
            </a:r>
          </a:p>
          <a:p>
            <a:pPr marL="342900" indent="-342900" algn="l" eaLnBrk="1" hangingPunct="1">
              <a:lnSpc>
                <a:spcPct val="130000"/>
              </a:lnSpc>
              <a:buFont typeface="Arial" panose="020B0604020202020204" pitchFamily="34" charset="0"/>
              <a:buChar char="•"/>
            </a:pPr>
            <a:r>
              <a:rPr lang="nl-NL" altLang="nl-NL" sz="2400" kern="0" dirty="0" err="1">
                <a:solidFill>
                  <a:schemeClr val="tx1"/>
                </a:solidFill>
                <a:latin typeface="Calibri" panose="020F0502020204030204" pitchFamily="34" charset="0"/>
              </a:rPr>
              <a:t>Passendheid</a:t>
            </a:r>
            <a:r>
              <a:rPr lang="nl-NL" altLang="nl-NL" sz="2400" kern="0" dirty="0">
                <a:solidFill>
                  <a:schemeClr val="tx1"/>
                </a:solidFill>
                <a:latin typeface="Calibri" panose="020F0502020204030204" pitchFamily="34" charset="0"/>
              </a:rPr>
              <a:t>: </a:t>
            </a:r>
            <a:r>
              <a:rPr lang="nl-NL" altLang="nl-NL" sz="2400" kern="0" dirty="0">
                <a:solidFill>
                  <a:schemeClr val="accent3"/>
                </a:solidFill>
                <a:latin typeface="Calibri" panose="020F0502020204030204" pitchFamily="34" charset="0"/>
              </a:rPr>
              <a:t>Interne afstemming op de tekst(delen)? externe afstemming op spreker, onderwerp, publiek, etc.?</a:t>
            </a:r>
          </a:p>
        </p:txBody>
      </p:sp>
    </p:spTree>
    <p:extLst>
      <p:ext uri="{BB962C8B-B14F-4D97-AF65-F5344CB8AC3E}">
        <p14:creationId xmlns:p14="http://schemas.microsoft.com/office/powerpoint/2010/main" val="2336596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2"/>
            <a:ext cx="8271791" cy="504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algn="l" eaLnBrk="1" hangingPunct="1">
              <a:lnSpc>
                <a:spcPct val="130000"/>
              </a:lnSpc>
            </a:pPr>
            <a:r>
              <a:rPr lang="nl-NL" altLang="nl-NL" sz="2400" kern="0" dirty="0">
                <a:solidFill>
                  <a:schemeClr val="tx1"/>
                </a:solidFill>
                <a:latin typeface="Calibri" panose="020F0502020204030204" pitchFamily="34" charset="0"/>
              </a:rPr>
              <a:t>In een analyse ga je na hoe het gesteld is met: </a:t>
            </a:r>
          </a:p>
          <a:p>
            <a:pPr marL="342900" indent="-342900" algn="l" eaLnBrk="1" hangingPunct="1">
              <a:lnSpc>
                <a:spcPct val="130000"/>
              </a:lnSpc>
              <a:buFont typeface="Arial" panose="020B0604020202020204" pitchFamily="34" charset="0"/>
              <a:buChar char="•"/>
            </a:pPr>
            <a:r>
              <a:rPr lang="nl-NL" altLang="nl-NL" sz="2400" kern="0" dirty="0">
                <a:solidFill>
                  <a:schemeClr val="tx1"/>
                </a:solidFill>
                <a:latin typeface="Calibri" panose="020F0502020204030204" pitchFamily="34" charset="0"/>
              </a:rPr>
              <a:t>De (taalkundige) correctheid: </a:t>
            </a:r>
            <a:r>
              <a:rPr lang="nl-NL" altLang="nl-NL" sz="2400" kern="0" dirty="0">
                <a:solidFill>
                  <a:schemeClr val="accent3"/>
                </a:solidFill>
                <a:latin typeface="Calibri" panose="020F0502020204030204" pitchFamily="34" charset="0"/>
              </a:rPr>
              <a:t>Fouten aanwezig?</a:t>
            </a:r>
          </a:p>
          <a:p>
            <a:pPr marL="342900" indent="-342900" algn="l" eaLnBrk="1" hangingPunct="1">
              <a:lnSpc>
                <a:spcPct val="130000"/>
              </a:lnSpc>
              <a:buFont typeface="Arial" panose="020B0604020202020204" pitchFamily="34" charset="0"/>
              <a:buChar char="•"/>
            </a:pPr>
            <a:r>
              <a:rPr lang="nl-NL" altLang="nl-NL" sz="2400" kern="0" dirty="0">
                <a:solidFill>
                  <a:schemeClr val="tx1"/>
                </a:solidFill>
                <a:latin typeface="Calibri" panose="020F0502020204030204" pitchFamily="34" charset="0"/>
              </a:rPr>
              <a:t>Duidelijkheid: </a:t>
            </a:r>
            <a:r>
              <a:rPr lang="nl-NL" altLang="nl-NL" sz="2400" kern="0" dirty="0">
                <a:solidFill>
                  <a:schemeClr val="accent3"/>
                </a:solidFill>
                <a:latin typeface="Calibri" panose="020F0502020204030204" pitchFamily="34" charset="0"/>
              </a:rPr>
              <a:t>Begrijpelijkheid voor doelgroep van woordkeuze en zinsbouw? Expliciet-impliciet, beknopt-omslachtig, concreet-abstract?</a:t>
            </a:r>
          </a:p>
          <a:p>
            <a:pPr marL="342900" indent="-342900" algn="l" eaLnBrk="1" hangingPunct="1">
              <a:lnSpc>
                <a:spcPct val="130000"/>
              </a:lnSpc>
              <a:buFont typeface="Arial" panose="020B0604020202020204" pitchFamily="34" charset="0"/>
              <a:buChar char="•"/>
            </a:pPr>
            <a:r>
              <a:rPr lang="nl-NL" altLang="nl-NL" sz="2400" b="1" kern="0" dirty="0">
                <a:solidFill>
                  <a:schemeClr val="tx1"/>
                </a:solidFill>
                <a:latin typeface="Calibri" panose="020F0502020204030204" pitchFamily="34" charset="0"/>
              </a:rPr>
              <a:t>Aantrekkelijkheid: </a:t>
            </a:r>
            <a:r>
              <a:rPr lang="nl-NL" altLang="nl-NL" sz="2400" b="1" kern="0" dirty="0">
                <a:solidFill>
                  <a:schemeClr val="accent3"/>
                </a:solidFill>
                <a:latin typeface="Calibri" panose="020F0502020204030204" pitchFamily="34" charset="0"/>
              </a:rPr>
              <a:t>Welke beeldspraak en stijlfiguren?</a:t>
            </a:r>
          </a:p>
          <a:p>
            <a:pPr marL="342900" indent="-342900" algn="l" eaLnBrk="1" hangingPunct="1">
              <a:lnSpc>
                <a:spcPct val="130000"/>
              </a:lnSpc>
              <a:buFont typeface="Arial" panose="020B0604020202020204" pitchFamily="34" charset="0"/>
              <a:buChar char="•"/>
            </a:pPr>
            <a:r>
              <a:rPr lang="nl-NL" altLang="nl-NL" sz="2400" kern="0" dirty="0" err="1">
                <a:solidFill>
                  <a:schemeClr val="tx1"/>
                </a:solidFill>
                <a:latin typeface="Calibri" panose="020F0502020204030204" pitchFamily="34" charset="0"/>
              </a:rPr>
              <a:t>Passendheid</a:t>
            </a:r>
            <a:r>
              <a:rPr lang="nl-NL" altLang="nl-NL" sz="2400" kern="0" dirty="0">
                <a:solidFill>
                  <a:schemeClr val="tx1"/>
                </a:solidFill>
                <a:latin typeface="Calibri" panose="020F0502020204030204" pitchFamily="34" charset="0"/>
              </a:rPr>
              <a:t>: </a:t>
            </a:r>
            <a:r>
              <a:rPr lang="nl-NL" altLang="nl-NL" sz="2400" kern="0" dirty="0">
                <a:solidFill>
                  <a:schemeClr val="accent3"/>
                </a:solidFill>
                <a:latin typeface="Calibri" panose="020F0502020204030204" pitchFamily="34" charset="0"/>
              </a:rPr>
              <a:t>Interne afstemming op de tekst(delen)? externe afstemming op spreker, onderwerp, publiek, etc.?</a:t>
            </a:r>
          </a:p>
        </p:txBody>
      </p:sp>
    </p:spTree>
    <p:extLst>
      <p:ext uri="{BB962C8B-B14F-4D97-AF65-F5344CB8AC3E}">
        <p14:creationId xmlns:p14="http://schemas.microsoft.com/office/powerpoint/2010/main" val="1545020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Stijl(figuren)</a:t>
            </a:r>
            <a:endParaRPr lang="nl-NL" sz="4000" i="1" dirty="0">
              <a:solidFill>
                <a:schemeClr val="tx1"/>
              </a:solidFill>
              <a:latin typeface="Calibri" panose="020F0502020204030204" pitchFamily="34" charset="0"/>
            </a:endParaRPr>
          </a:p>
        </p:txBody>
      </p:sp>
      <p:sp>
        <p:nvSpPr>
          <p:cNvPr id="6" name="Rectangle 7">
            <a:extLst>
              <a:ext uri="{FF2B5EF4-FFF2-40B4-BE49-F238E27FC236}">
                <a16:creationId xmlns:a16="http://schemas.microsoft.com/office/drawing/2014/main" id="{BAA193C0-5EFF-442A-ABD1-8C3D8350EF24}"/>
              </a:ext>
            </a:extLst>
          </p:cNvPr>
          <p:cNvSpPr txBox="1">
            <a:spLocks noChangeArrowheads="1"/>
          </p:cNvSpPr>
          <p:nvPr/>
        </p:nvSpPr>
        <p:spPr bwMode="auto">
          <a:xfrm>
            <a:off x="395536" y="1413222"/>
            <a:ext cx="7942262"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defTabSz="914400" rtl="0" eaLnBrk="1" fontAlgn="base" latinLnBrk="0" hangingPunct="1">
              <a:lnSpc>
                <a:spcPct val="100000"/>
              </a:lnSpc>
              <a:spcBef>
                <a:spcPct val="40000"/>
              </a:spcBef>
              <a:spcAft>
                <a:spcPct val="0"/>
              </a:spcAft>
              <a:buClrTx/>
              <a:buSzTx/>
              <a:buFontTx/>
              <a:buNone/>
              <a:tabLst/>
              <a:defRPr/>
            </a:pPr>
            <a:r>
              <a:rPr lang="nl-NL" altLang="nl-NL" kern="0" dirty="0">
                <a:solidFill>
                  <a:srgbClr val="000000"/>
                </a:solidFill>
                <a:latin typeface="Calibri" pitchFamily="34" charset="0"/>
                <a:ea typeface="ＭＳ Ｐゴシック"/>
              </a:rPr>
              <a:t>‘Waartoe dient een stijlfiguur als zij doorzien wordt? En waartoe, als zij niet doorzien wordt?’</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rPr>
              <a:t>(</a:t>
            </a:r>
            <a:r>
              <a:rPr lang="nl-NL" altLang="nl-NL" sz="2400" kern="0" dirty="0" err="1">
                <a:solidFill>
                  <a:srgbClr val="000000"/>
                </a:solidFill>
                <a:latin typeface="Calibri" pitchFamily="34" charset="0"/>
                <a:ea typeface="ＭＳ Ｐゴシック"/>
              </a:rPr>
              <a:t>Quintilianus</a:t>
            </a:r>
            <a:r>
              <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rPr>
              <a:t>, </a:t>
            </a:r>
            <a:r>
              <a:rPr lang="nl-NL" altLang="nl-NL" sz="2400" i="1" kern="0" dirty="0" err="1">
                <a:solidFill>
                  <a:srgbClr val="000000"/>
                </a:solidFill>
                <a:latin typeface="Calibri" pitchFamily="34" charset="0"/>
                <a:ea typeface="ＭＳ Ｐゴシック"/>
              </a:rPr>
              <a:t>Institutio</a:t>
            </a:r>
            <a:r>
              <a:rPr lang="nl-NL" altLang="nl-NL" sz="2400" i="1" kern="0" dirty="0">
                <a:solidFill>
                  <a:srgbClr val="000000"/>
                </a:solidFill>
                <a:latin typeface="Calibri" pitchFamily="34" charset="0"/>
                <a:ea typeface="ＭＳ Ｐゴシック"/>
              </a:rPr>
              <a:t> Oratoria</a:t>
            </a:r>
            <a:r>
              <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rPr>
              <a:t>,</a:t>
            </a:r>
            <a:r>
              <a:rPr kumimoji="0" lang="nl-NL" altLang="nl-NL" sz="2400" b="0" i="0" u="none" strike="noStrike" kern="0" cap="none" spc="0" normalizeH="0" noProof="0" dirty="0">
                <a:ln>
                  <a:noFill/>
                </a:ln>
                <a:solidFill>
                  <a:srgbClr val="000000"/>
                </a:solidFill>
                <a:effectLst/>
                <a:uLnTx/>
                <a:uFillTx/>
                <a:latin typeface="Calibri" pitchFamily="34" charset="0"/>
                <a:ea typeface="ＭＳ Ｐゴシック"/>
              </a:rPr>
              <a:t> V.10.70)</a:t>
            </a:r>
            <a:endPar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endParaRPr>
          </a:p>
        </p:txBody>
      </p:sp>
      <p:pic>
        <p:nvPicPr>
          <p:cNvPr id="7" name="Picture 14" descr="200811164432981">
            <a:extLst>
              <a:ext uri="{FF2B5EF4-FFF2-40B4-BE49-F238E27FC236}">
                <a16:creationId xmlns:a16="http://schemas.microsoft.com/office/drawing/2014/main" id="{889B7DB2-3B0C-4E44-BA43-8E73E6F71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953"/>
          <a:stretch>
            <a:fillRect/>
          </a:stretch>
        </p:blipFill>
        <p:spPr bwMode="auto">
          <a:xfrm>
            <a:off x="7092280" y="3673623"/>
            <a:ext cx="2160587"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14">
            <a:extLst>
              <a:ext uri="{FF2B5EF4-FFF2-40B4-BE49-F238E27FC236}">
                <a16:creationId xmlns:a16="http://schemas.microsoft.com/office/drawing/2014/main" id="{618D1150-8A01-42AA-985C-91ACF4D89AB4}"/>
              </a:ext>
            </a:extLst>
          </p:cNvPr>
          <p:cNvSpPr txBox="1"/>
          <p:nvPr/>
        </p:nvSpPr>
        <p:spPr>
          <a:xfrm>
            <a:off x="0" y="6034062"/>
            <a:ext cx="9144000" cy="923330"/>
          </a:xfrm>
          <a:prstGeom prst="rect">
            <a:avLst/>
          </a:prstGeom>
          <a:solidFill>
            <a:srgbClr val="002060"/>
          </a:solidFill>
          <a:ln>
            <a:solidFill>
              <a:srgbClr val="002060"/>
            </a:solidFill>
          </a:ln>
        </p:spPr>
        <p:txBody>
          <a:bodyPr>
            <a:spAutoFit/>
          </a:bodyPr>
          <a:lstStyle/>
          <a:p>
            <a:pPr marL="352425">
              <a:defRPr/>
            </a:pPr>
            <a:endParaRPr lang="nl-NL" sz="1200" dirty="0">
              <a:solidFill>
                <a:srgbClr val="FFFF00"/>
              </a:solidFill>
              <a:latin typeface="Calibri" panose="020F0502020204030204" pitchFamily="34" charset="0"/>
            </a:endParaRPr>
          </a:p>
          <a:p>
            <a:pPr marL="352425">
              <a:defRPr/>
            </a:pPr>
            <a:r>
              <a:rPr lang="nl-NL" sz="2400" b="1" dirty="0">
                <a:solidFill>
                  <a:schemeClr val="bg1"/>
                </a:solidFill>
                <a:latin typeface="Calibri" panose="020F0502020204030204" pitchFamily="34" charset="0"/>
              </a:rPr>
              <a:t>1. Wat is er </a:t>
            </a:r>
            <a:r>
              <a:rPr lang="nl-NL" sz="2400" b="1" dirty="0">
                <a:solidFill>
                  <a:srgbClr val="FFFF00"/>
                </a:solidFill>
                <a:latin typeface="Calibri" panose="020F0502020204030204" pitchFamily="34" charset="0"/>
              </a:rPr>
              <a:t>vanuit retorisch oogpunt </a:t>
            </a:r>
            <a:r>
              <a:rPr lang="nl-NL" sz="2400" b="1" dirty="0">
                <a:solidFill>
                  <a:schemeClr val="bg1"/>
                </a:solidFill>
                <a:latin typeface="Calibri" panose="020F0502020204030204" pitchFamily="34" charset="0"/>
              </a:rPr>
              <a:t>interessant aan stijlfiguren?</a:t>
            </a:r>
            <a:endParaRPr lang="nl-NL" sz="2400" b="1" dirty="0">
              <a:solidFill>
                <a:schemeClr val="bg1">
                  <a:lumMod val="95000"/>
                </a:schemeClr>
              </a:solidFill>
              <a:latin typeface="Calibri" panose="020F0502020204030204" pitchFamily="34" charset="0"/>
            </a:endParaRPr>
          </a:p>
          <a:p>
            <a:pPr marL="352425">
              <a:defRPr/>
            </a:pPr>
            <a:endParaRPr lang="en-GB" dirty="0"/>
          </a:p>
        </p:txBody>
      </p:sp>
    </p:spTree>
    <p:extLst>
      <p:ext uri="{BB962C8B-B14F-4D97-AF65-F5344CB8AC3E}">
        <p14:creationId xmlns:p14="http://schemas.microsoft.com/office/powerpoint/2010/main" val="1954293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Vandaag</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3"/>
            <a:ext cx="827179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Stijldeugden en stijlfiguren </a:t>
            </a:r>
          </a:p>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De voordracht</a:t>
            </a:r>
          </a:p>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Opdracht Obama &amp; </a:t>
            </a:r>
            <a:r>
              <a:rPr lang="nl-NL" altLang="nl-NL" sz="3200" kern="0" dirty="0" err="1">
                <a:solidFill>
                  <a:schemeClr val="tx1"/>
                </a:solidFill>
                <a:latin typeface="Calibri" panose="020F0502020204030204" pitchFamily="34" charset="0"/>
              </a:rPr>
              <a:t>Trump</a:t>
            </a:r>
            <a:endParaRPr lang="nl-NL" altLang="nl-NL" sz="3200" kern="0" dirty="0">
              <a:solidFill>
                <a:schemeClr val="tx1"/>
              </a:solidFill>
              <a:latin typeface="Calibri" panose="020F0502020204030204" pitchFamily="34" charset="0"/>
            </a:endParaRPr>
          </a:p>
        </p:txBody>
      </p:sp>
    </p:spTree>
    <p:extLst>
      <p:ext uri="{BB962C8B-B14F-4D97-AF65-F5344CB8AC3E}">
        <p14:creationId xmlns:p14="http://schemas.microsoft.com/office/powerpoint/2010/main" val="2457101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Top 5 MLK-liedjes | RTL Nieuws">
            <a:extLst>
              <a:ext uri="{FF2B5EF4-FFF2-40B4-BE49-F238E27FC236}">
                <a16:creationId xmlns:a16="http://schemas.microsoft.com/office/drawing/2014/main" id="{BF86F487-A132-40FF-B894-A2974CAF7D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32"/>
          <a:stretch/>
        </p:blipFill>
        <p:spPr bwMode="auto">
          <a:xfrm>
            <a:off x="6372200" y="-99392"/>
            <a:ext cx="3768700" cy="65494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6" descr="Top 5 MLK-liedjes | RTL Nieuws">
            <a:extLst>
              <a:ext uri="{FF2B5EF4-FFF2-40B4-BE49-F238E27FC236}">
                <a16:creationId xmlns:a16="http://schemas.microsoft.com/office/drawing/2014/main" id="{C18C2479-AA71-4F30-B1A1-7FD6F9B000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25"/>
          <a:stretch/>
        </p:blipFill>
        <p:spPr bwMode="auto">
          <a:xfrm>
            <a:off x="2620183" y="-96094"/>
            <a:ext cx="7472149" cy="654943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‘I have a </a:t>
            </a:r>
            <a:r>
              <a:rPr lang="nl-NL" dirty="0" err="1">
                <a:solidFill>
                  <a:schemeClr val="tx1"/>
                </a:solidFill>
                <a:latin typeface="Calibri" panose="020F0502020204030204" pitchFamily="34" charset="0"/>
              </a:rPr>
              <a:t>dream</a:t>
            </a:r>
            <a:r>
              <a:rPr lang="nl-NL" dirty="0">
                <a:solidFill>
                  <a:schemeClr val="tx1"/>
                </a:solidFill>
                <a:latin typeface="Calibri" panose="020F0502020204030204" pitchFamily="34" charset="0"/>
              </a:rPr>
              <a:t>’</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5" y="1196753"/>
            <a:ext cx="3243672"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Aandacht trekken en aandacht vasthouden</a:t>
            </a:r>
          </a:p>
        </p:txBody>
      </p:sp>
      <p:pic>
        <p:nvPicPr>
          <p:cNvPr id="10" name="Picture 6" descr="Top 5 MLK-liedjes | RTL Nieuws">
            <a:extLst>
              <a:ext uri="{FF2B5EF4-FFF2-40B4-BE49-F238E27FC236}">
                <a16:creationId xmlns:a16="http://schemas.microsoft.com/office/drawing/2014/main" id="{172F5D91-C7C3-4C19-92FC-06B094FDE6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805" t="88007" r="6916" b="-51"/>
          <a:stretch/>
        </p:blipFill>
        <p:spPr bwMode="auto">
          <a:xfrm>
            <a:off x="2758481" y="5670788"/>
            <a:ext cx="6552728" cy="78879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3078" name="Picture 6" descr="Top 5 MLK-liedjes | RTL Nieuws">
            <a:extLst>
              <a:ext uri="{FF2B5EF4-FFF2-40B4-BE49-F238E27FC236}">
                <a16:creationId xmlns:a16="http://schemas.microsoft.com/office/drawing/2014/main" id="{2957F054-4F8A-4169-9AE6-B995F63189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011" t="88007" r="6916" b="49"/>
          <a:stretch/>
        </p:blipFill>
        <p:spPr bwMode="auto">
          <a:xfrm>
            <a:off x="3105646" y="5676344"/>
            <a:ext cx="6179369" cy="78219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05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‘I have a </a:t>
            </a:r>
            <a:r>
              <a:rPr lang="nl-NL" dirty="0" err="1">
                <a:solidFill>
                  <a:schemeClr val="tx1"/>
                </a:solidFill>
                <a:latin typeface="Calibri" panose="020F0502020204030204" pitchFamily="34" charset="0"/>
              </a:rPr>
              <a:t>dream</a:t>
            </a:r>
            <a:r>
              <a:rPr lang="nl-NL" dirty="0">
                <a:solidFill>
                  <a:schemeClr val="tx1"/>
                </a:solidFill>
                <a:latin typeface="Calibri" panose="020F0502020204030204" pitchFamily="34" charset="0"/>
              </a:rPr>
              <a:t>’</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421433" y="1012528"/>
            <a:ext cx="8347110"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algn="l" eaLnBrk="1" hangingPunct="1"/>
            <a:r>
              <a:rPr lang="en-US" altLang="nl-NL" sz="1800" kern="0" dirty="0">
                <a:solidFill>
                  <a:schemeClr val="tx1"/>
                </a:solidFill>
                <a:latin typeface="Calibri" panose="020F0502020204030204" pitchFamily="34" charset="0"/>
              </a:rPr>
              <a:t>So even though we face the difficulties of today and tomorrow</a:t>
            </a:r>
            <a:r>
              <a:rPr lang="en-US" altLang="nl-NL" sz="1800" kern="0" dirty="0">
                <a:solidFill>
                  <a:schemeClr val="tx1"/>
                </a:solidFill>
                <a:highlight>
                  <a:srgbClr val="FFFF00"/>
                </a:highlight>
                <a:latin typeface="Calibri" panose="020F0502020204030204" pitchFamily="34" charset="0"/>
              </a:rPr>
              <a:t>, I still have a dream.</a:t>
            </a:r>
            <a:r>
              <a:rPr lang="en-US" altLang="nl-NL" sz="1800" kern="0" dirty="0">
                <a:solidFill>
                  <a:schemeClr val="tx1"/>
                </a:solidFill>
                <a:latin typeface="Calibri" panose="020F0502020204030204" pitchFamily="34" charset="0"/>
              </a:rPr>
              <a:t> It is a dream deeply rooted in the American dream. </a:t>
            </a:r>
            <a:r>
              <a:rPr lang="en-US" altLang="nl-NL" sz="1800" kern="0" dirty="0">
                <a:solidFill>
                  <a:schemeClr val="tx1"/>
                </a:solidFill>
                <a:highlight>
                  <a:srgbClr val="FFFF00"/>
                </a:highlight>
                <a:latin typeface="Calibri" panose="020F0502020204030204" pitchFamily="34" charset="0"/>
              </a:rPr>
              <a:t>I have a dream</a:t>
            </a:r>
            <a:r>
              <a:rPr lang="en-US" altLang="nl-NL" sz="1800" kern="0" dirty="0">
                <a:solidFill>
                  <a:schemeClr val="tx1"/>
                </a:solidFill>
                <a:latin typeface="Calibri" panose="020F0502020204030204" pitchFamily="34" charset="0"/>
              </a:rPr>
              <a:t> that one day this nation will rise up and live out the true meaning of its creed: We hold these truths to be self-evident, that all men are created equal.</a:t>
            </a:r>
          </a:p>
          <a:p>
            <a:pPr algn="l" eaLnBrk="1" hangingPunct="1"/>
            <a:endParaRPr lang="en-US" altLang="nl-NL" sz="1000" kern="0" dirty="0">
              <a:solidFill>
                <a:schemeClr val="tx1"/>
              </a:solidFill>
              <a:latin typeface="Calibri" panose="020F0502020204030204" pitchFamily="34" charset="0"/>
            </a:endParaRPr>
          </a:p>
          <a:p>
            <a:pPr algn="l" eaLnBrk="1" hangingPunct="1"/>
            <a:r>
              <a:rPr lang="en-US" altLang="nl-NL" sz="1800" kern="0" dirty="0">
                <a:solidFill>
                  <a:schemeClr val="tx1"/>
                </a:solidFill>
                <a:highlight>
                  <a:srgbClr val="FFFF00"/>
                </a:highlight>
                <a:latin typeface="Calibri" panose="020F0502020204030204" pitchFamily="34" charset="0"/>
              </a:rPr>
              <a:t>I have a dream that </a:t>
            </a:r>
            <a:r>
              <a:rPr lang="en-US" altLang="nl-NL" sz="1800" kern="0" dirty="0">
                <a:solidFill>
                  <a:schemeClr val="tx1"/>
                </a:solidFill>
                <a:latin typeface="Calibri" panose="020F0502020204030204" pitchFamily="34" charset="0"/>
              </a:rPr>
              <a:t>one day on the red hills of Georgia, the sons of former slaves and the sons of former slave owners will be able to sit down together at the table of brotherhood.</a:t>
            </a:r>
          </a:p>
          <a:p>
            <a:pPr algn="l" eaLnBrk="1" hangingPunct="1"/>
            <a:endParaRPr lang="en-US" altLang="nl-NL" sz="1000" kern="0" dirty="0">
              <a:solidFill>
                <a:schemeClr val="tx1"/>
              </a:solidFill>
              <a:latin typeface="Calibri" panose="020F0502020204030204" pitchFamily="34" charset="0"/>
            </a:endParaRPr>
          </a:p>
          <a:p>
            <a:pPr algn="l" eaLnBrk="1" hangingPunct="1"/>
            <a:r>
              <a:rPr lang="en-US" altLang="nl-NL" sz="1800" kern="0" dirty="0">
                <a:solidFill>
                  <a:schemeClr val="tx1"/>
                </a:solidFill>
                <a:highlight>
                  <a:srgbClr val="FFFF00"/>
                </a:highlight>
                <a:latin typeface="Calibri" panose="020F0502020204030204" pitchFamily="34" charset="0"/>
              </a:rPr>
              <a:t>I have a dream </a:t>
            </a:r>
            <a:r>
              <a:rPr lang="en-US" altLang="nl-NL" sz="1800" kern="0" dirty="0">
                <a:solidFill>
                  <a:schemeClr val="tx1"/>
                </a:solidFill>
                <a:latin typeface="Calibri" panose="020F0502020204030204" pitchFamily="34" charset="0"/>
              </a:rPr>
              <a:t>that one day even the state of Mississippi, a state sweltering with the heat of injustice, sweltering with the heat of oppression will be transformed into an oasis of freedom and justice.</a:t>
            </a:r>
          </a:p>
          <a:p>
            <a:pPr algn="l" eaLnBrk="1" hangingPunct="1"/>
            <a:endParaRPr lang="en-US" altLang="nl-NL" sz="1000" kern="0" dirty="0">
              <a:solidFill>
                <a:schemeClr val="tx1"/>
              </a:solidFill>
              <a:latin typeface="Calibri" panose="020F0502020204030204" pitchFamily="34" charset="0"/>
            </a:endParaRPr>
          </a:p>
          <a:p>
            <a:pPr algn="l" eaLnBrk="1" hangingPunct="1"/>
            <a:r>
              <a:rPr lang="en-US" altLang="nl-NL" sz="1800" kern="0" dirty="0">
                <a:solidFill>
                  <a:schemeClr val="tx1"/>
                </a:solidFill>
                <a:highlight>
                  <a:srgbClr val="FFFF00"/>
                </a:highlight>
                <a:latin typeface="Calibri" panose="020F0502020204030204" pitchFamily="34" charset="0"/>
              </a:rPr>
              <a:t>I have a dream that </a:t>
            </a:r>
            <a:r>
              <a:rPr lang="en-US" altLang="nl-NL" sz="1800" kern="0" dirty="0">
                <a:solidFill>
                  <a:schemeClr val="tx1"/>
                </a:solidFill>
                <a:latin typeface="Calibri" panose="020F0502020204030204" pitchFamily="34" charset="0"/>
              </a:rPr>
              <a:t>my four little children will one day live in a nation where they will not be judged by the color of their skin but by the content of their character</a:t>
            </a:r>
            <a:r>
              <a:rPr lang="en-US" altLang="nl-NL" sz="1800" kern="0" dirty="0">
                <a:solidFill>
                  <a:schemeClr val="tx1"/>
                </a:solidFill>
                <a:highlight>
                  <a:srgbClr val="FFFF00"/>
                </a:highlight>
                <a:latin typeface="Calibri" panose="020F0502020204030204" pitchFamily="34" charset="0"/>
              </a:rPr>
              <a:t>. I have a dream today.</a:t>
            </a:r>
          </a:p>
          <a:p>
            <a:pPr algn="l" eaLnBrk="1" hangingPunct="1"/>
            <a:endParaRPr lang="en-US" altLang="nl-NL" sz="1000" kern="0" dirty="0">
              <a:solidFill>
                <a:schemeClr val="tx1"/>
              </a:solidFill>
              <a:latin typeface="Calibri" panose="020F0502020204030204" pitchFamily="34" charset="0"/>
            </a:endParaRPr>
          </a:p>
          <a:p>
            <a:pPr algn="l" eaLnBrk="1" hangingPunct="1"/>
            <a:r>
              <a:rPr lang="en-US" altLang="nl-NL" sz="1800" kern="0" dirty="0">
                <a:solidFill>
                  <a:schemeClr val="tx1"/>
                </a:solidFill>
                <a:highlight>
                  <a:srgbClr val="FFFF00"/>
                </a:highlight>
                <a:latin typeface="Calibri" panose="020F0502020204030204" pitchFamily="34" charset="0"/>
              </a:rPr>
              <a:t>I have a dream that </a:t>
            </a:r>
            <a:r>
              <a:rPr lang="en-US" altLang="nl-NL" sz="1800" kern="0" dirty="0">
                <a:solidFill>
                  <a:schemeClr val="tx1"/>
                </a:solidFill>
                <a:latin typeface="Calibri" panose="020F0502020204030204" pitchFamily="34" charset="0"/>
              </a:rPr>
              <a:t>one day down in Alabama with its vicious racists, with its governor having his lips dripping with the words of interposition and nullification, one day right down in Alabama little Black boys and Black girls will be able to join hands with little white boys and white girls as sisters and brothers. </a:t>
            </a:r>
            <a:r>
              <a:rPr lang="en-US" altLang="nl-NL" sz="1800" kern="0" dirty="0">
                <a:solidFill>
                  <a:schemeClr val="tx1"/>
                </a:solidFill>
                <a:highlight>
                  <a:srgbClr val="FFFF00"/>
                </a:highlight>
                <a:latin typeface="Calibri" panose="020F0502020204030204" pitchFamily="34" charset="0"/>
              </a:rPr>
              <a:t>I have a dream today.</a:t>
            </a:r>
          </a:p>
        </p:txBody>
      </p:sp>
    </p:spTree>
    <p:extLst>
      <p:ext uri="{BB962C8B-B14F-4D97-AF65-F5344CB8AC3E}">
        <p14:creationId xmlns:p14="http://schemas.microsoft.com/office/powerpoint/2010/main" val="3777778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4665" y="908720"/>
            <a:ext cx="8334670" cy="432048"/>
          </a:xfrm>
        </p:spPr>
        <p:txBody>
          <a:bodyPr/>
          <a:lstStyle/>
          <a:p>
            <a:r>
              <a:rPr lang="nl-NL" dirty="0">
                <a:solidFill>
                  <a:schemeClr val="tx1"/>
                </a:solidFill>
                <a:latin typeface="Calibri" panose="020F0502020204030204" pitchFamily="34" charset="0"/>
              </a:rPr>
              <a:t>‘De begroting is net als een deken in de winter: als de een hem naar zich toetrekt, ligt de ander in de kou.’</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603352" y="2708920"/>
            <a:ext cx="5482952"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Begrip kweken</a:t>
            </a:r>
          </a:p>
          <a:p>
            <a:pPr algn="l" eaLnBrk="1" hangingPunct="1">
              <a:lnSpc>
                <a:spcPct val="130000"/>
              </a:lnSpc>
            </a:pPr>
            <a:endParaRPr lang="nl-NL" altLang="nl-NL" sz="1050" kern="0" dirty="0">
              <a:solidFill>
                <a:schemeClr val="tx1"/>
              </a:solidFill>
              <a:latin typeface="Calibri" panose="020F0502020204030204" pitchFamily="34" charset="0"/>
            </a:endParaRPr>
          </a:p>
          <a:p>
            <a:pPr algn="l" eaLnBrk="1" hangingPunct="1"/>
            <a:r>
              <a:rPr lang="nl-NL" altLang="nl-NL" sz="2000" kern="0" dirty="0">
                <a:solidFill>
                  <a:schemeClr val="tx1"/>
                </a:solidFill>
                <a:latin typeface="Calibri" panose="020F0502020204030204" pitchFamily="34" charset="0"/>
              </a:rPr>
              <a:t>Voorzitter. Hans van Mierlo, voormalig leider van D66, heeft een begroting ooit als volgt getypeerd: "De begroting is net als een deken in de winter: als de een hem naar zich toetrekt, ligt de ander in de kou." De oplossing is uiteraard om het deken zo groot mogelijk te maken, zodat iedereen zich kan warmen. Maar ook het deken zelf heeft een prijs. De overheid moet die betalen uit belastinginkomsten. Als het deken te groot wordt, komen de belastingbetalers in de kou te staan.</a:t>
            </a:r>
          </a:p>
          <a:p>
            <a:pPr algn="l" eaLnBrk="1" hangingPunct="1"/>
            <a:r>
              <a:rPr lang="nl-NL" altLang="nl-NL" sz="1800" kern="0" dirty="0">
                <a:solidFill>
                  <a:schemeClr val="tx1"/>
                </a:solidFill>
                <a:latin typeface="Calibri" panose="020F0502020204030204" pitchFamily="34" charset="0"/>
              </a:rPr>
              <a:t>(Derk Jan </a:t>
            </a:r>
            <a:r>
              <a:rPr lang="nl-NL" altLang="nl-NL" sz="1800" kern="0" dirty="0" err="1">
                <a:solidFill>
                  <a:schemeClr val="tx1"/>
                </a:solidFill>
                <a:latin typeface="Calibri" panose="020F0502020204030204" pitchFamily="34" charset="0"/>
              </a:rPr>
              <a:t>Eppink</a:t>
            </a:r>
            <a:r>
              <a:rPr lang="nl-NL" altLang="nl-NL" sz="1800" kern="0" dirty="0">
                <a:solidFill>
                  <a:schemeClr val="tx1"/>
                </a:solidFill>
                <a:latin typeface="Calibri" panose="020F0502020204030204" pitchFamily="34" charset="0"/>
              </a:rPr>
              <a:t> (JA21), 14 dec 2021)</a:t>
            </a:r>
          </a:p>
        </p:txBody>
      </p:sp>
      <p:pic>
        <p:nvPicPr>
          <p:cNvPr id="11266" name="Picture 2" descr="Hans van Mierlo (D66) - Wikipedia">
            <a:extLst>
              <a:ext uri="{FF2B5EF4-FFF2-40B4-BE49-F238E27FC236}">
                <a16:creationId xmlns:a16="http://schemas.microsoft.com/office/drawing/2014/main" id="{8E97CCF3-7522-44F8-A4D6-C015D613B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 y="2376264"/>
            <a:ext cx="3057804" cy="407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67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a:t>
            </a:r>
            <a:r>
              <a:rPr lang="nl-NL" dirty="0" err="1">
                <a:solidFill>
                  <a:schemeClr val="tx1"/>
                </a:solidFill>
                <a:latin typeface="Calibri" panose="020F0502020204030204" pitchFamily="34" charset="0"/>
              </a:rPr>
              <a:t>Wir</a:t>
            </a:r>
            <a:r>
              <a:rPr lang="nl-NL" dirty="0">
                <a:solidFill>
                  <a:schemeClr val="tx1"/>
                </a:solidFill>
                <a:latin typeface="Calibri" panose="020F0502020204030204" pitchFamily="34" charset="0"/>
              </a:rPr>
              <a:t> schaffen das’</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296144" y="1484784"/>
            <a:ext cx="3663279"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Welgezindheid tonen en welwillend maken</a:t>
            </a:r>
          </a:p>
        </p:txBody>
      </p:sp>
      <p:pic>
        <p:nvPicPr>
          <p:cNvPr id="10244" name="Picture 4" descr="Merkel stands firm: ′We can still do this′ | Germany | News and in-depth  reporting from Berlin and beyond | DW | 28.07.2016">
            <a:extLst>
              <a:ext uri="{FF2B5EF4-FFF2-40B4-BE49-F238E27FC236}">
                <a16:creationId xmlns:a16="http://schemas.microsoft.com/office/drawing/2014/main" id="{6E8F3CA2-DD4A-4311-8EA4-C3F7E19D9E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60" r="15440"/>
          <a:stretch/>
        </p:blipFill>
        <p:spPr bwMode="auto">
          <a:xfrm>
            <a:off x="3959423" y="1949915"/>
            <a:ext cx="5184577" cy="45034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a:extLst>
              <a:ext uri="{FF2B5EF4-FFF2-40B4-BE49-F238E27FC236}">
                <a16:creationId xmlns:a16="http://schemas.microsoft.com/office/drawing/2014/main" id="{9287D4D3-4411-45FC-A8D7-B18DB4321F5F}"/>
              </a:ext>
            </a:extLst>
          </p:cNvPr>
          <p:cNvSpPr txBox="1">
            <a:spLocks noChangeArrowheads="1"/>
          </p:cNvSpPr>
          <p:nvPr/>
        </p:nvSpPr>
        <p:spPr bwMode="auto">
          <a:xfrm>
            <a:off x="292548" y="3717032"/>
            <a:ext cx="3663279"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55600" algn="l" eaLnBrk="1" hangingPunct="1"/>
            <a:r>
              <a:rPr lang="nl-NL" altLang="nl-NL" sz="2400" kern="0" dirty="0">
                <a:solidFill>
                  <a:schemeClr val="tx1"/>
                </a:solidFill>
                <a:latin typeface="Calibri" panose="020F0502020204030204" pitchFamily="34" charset="0"/>
              </a:rPr>
              <a:t>NB: oneliners met drie woorden werken vaak goed. Bv: ‘Yes, we </a:t>
            </a:r>
            <a:r>
              <a:rPr lang="nl-NL" altLang="nl-NL" sz="2400" kern="0" dirty="0" err="1">
                <a:solidFill>
                  <a:schemeClr val="tx1"/>
                </a:solidFill>
                <a:latin typeface="Calibri" panose="020F0502020204030204" pitchFamily="34" charset="0"/>
              </a:rPr>
              <a:t>can</a:t>
            </a:r>
            <a:r>
              <a:rPr lang="nl-NL" altLang="nl-NL" sz="2400" kern="0" dirty="0">
                <a:solidFill>
                  <a:schemeClr val="tx1"/>
                </a:solidFill>
                <a:latin typeface="Calibri" panose="020F0502020204030204" pitchFamily="34" charset="0"/>
              </a:rPr>
              <a:t>’ (Obama) en ‘Get </a:t>
            </a:r>
            <a:r>
              <a:rPr lang="nl-NL" altLang="nl-NL" sz="2400" kern="0" dirty="0" err="1">
                <a:solidFill>
                  <a:schemeClr val="tx1"/>
                </a:solidFill>
                <a:latin typeface="Calibri" panose="020F0502020204030204" pitchFamily="34" charset="0"/>
              </a:rPr>
              <a:t>Brexit</a:t>
            </a:r>
            <a:r>
              <a:rPr lang="nl-NL" altLang="nl-NL" sz="2400" kern="0" dirty="0">
                <a:solidFill>
                  <a:schemeClr val="tx1"/>
                </a:solidFill>
                <a:latin typeface="Calibri" panose="020F0502020204030204" pitchFamily="34" charset="0"/>
              </a:rPr>
              <a:t> </a:t>
            </a:r>
            <a:r>
              <a:rPr lang="nl-NL" altLang="nl-NL" sz="2400" kern="0" dirty="0" err="1">
                <a:solidFill>
                  <a:schemeClr val="tx1"/>
                </a:solidFill>
                <a:latin typeface="Calibri" panose="020F0502020204030204" pitchFamily="34" charset="0"/>
              </a:rPr>
              <a:t>Done</a:t>
            </a:r>
            <a:r>
              <a:rPr lang="nl-NL" altLang="nl-NL" sz="2400" kern="0" dirty="0">
                <a:solidFill>
                  <a:schemeClr val="tx1"/>
                </a:solidFill>
                <a:latin typeface="Calibri" panose="020F0502020204030204" pitchFamily="34" charset="0"/>
              </a:rPr>
              <a:t>’ (Johnson).</a:t>
            </a:r>
          </a:p>
        </p:txBody>
      </p:sp>
    </p:spTree>
    <p:extLst>
      <p:ext uri="{BB962C8B-B14F-4D97-AF65-F5344CB8AC3E}">
        <p14:creationId xmlns:p14="http://schemas.microsoft.com/office/powerpoint/2010/main" val="54652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Retorica</a:t>
            </a:r>
          </a:p>
        </p:txBody>
      </p:sp>
      <p:sp>
        <p:nvSpPr>
          <p:cNvPr id="11" name="Text Box 2">
            <a:extLst>
              <a:ext uri="{FF2B5EF4-FFF2-40B4-BE49-F238E27FC236}">
                <a16:creationId xmlns:a16="http://schemas.microsoft.com/office/drawing/2014/main" id="{483CCD5C-E0B7-4DE1-B2FE-4DDD9EBBD5B9}"/>
              </a:ext>
            </a:extLst>
          </p:cNvPr>
          <p:cNvSpPr txBox="1">
            <a:spLocks noChangeArrowheads="1"/>
          </p:cNvSpPr>
          <p:nvPr/>
        </p:nvSpPr>
        <p:spPr bwMode="auto">
          <a:xfrm>
            <a:off x="3446462" y="1953443"/>
            <a:ext cx="2105505" cy="3108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1436" tIns="45718" rIns="91436" bIns="45718">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nl-NL" sz="2800" dirty="0">
              <a:solidFill>
                <a:srgbClr val="000000"/>
              </a:solidFill>
              <a:latin typeface="Calibri"/>
              <a:cs typeface="Calibri"/>
            </a:endParaRPr>
          </a:p>
          <a:p>
            <a:pPr eaLnBrk="1" hangingPunct="1">
              <a:defRPr/>
            </a:pPr>
            <a:endParaRPr lang="nl-NL" sz="2800" dirty="0">
              <a:solidFill>
                <a:srgbClr val="000000"/>
              </a:solidFill>
              <a:latin typeface="Calibri"/>
              <a:cs typeface="Calibri"/>
            </a:endParaRPr>
          </a:p>
          <a:p>
            <a:pPr eaLnBrk="1" hangingPunct="1">
              <a:defRPr/>
            </a:pPr>
            <a:r>
              <a:rPr lang="nl-NL" sz="2800" dirty="0">
                <a:solidFill>
                  <a:srgbClr val="000000"/>
                </a:solidFill>
                <a:latin typeface="Calibri"/>
                <a:cs typeface="Calibri"/>
              </a:rPr>
              <a:t>Inhoud</a:t>
            </a:r>
          </a:p>
          <a:p>
            <a:pPr eaLnBrk="1" hangingPunct="1">
              <a:defRPr/>
            </a:pPr>
            <a:r>
              <a:rPr lang="nl-NL" sz="2800" dirty="0">
                <a:solidFill>
                  <a:srgbClr val="000000"/>
                </a:solidFill>
                <a:latin typeface="Calibri"/>
                <a:cs typeface="Calibri"/>
              </a:rPr>
              <a:t>Ordening</a:t>
            </a:r>
          </a:p>
          <a:p>
            <a:pPr eaLnBrk="1" hangingPunct="1">
              <a:defRPr/>
            </a:pPr>
            <a:r>
              <a:rPr lang="nl-NL" sz="2800" b="1" dirty="0">
                <a:solidFill>
                  <a:srgbClr val="000000"/>
                </a:solidFill>
                <a:latin typeface="Calibri"/>
                <a:cs typeface="Calibri"/>
              </a:rPr>
              <a:t>Verwoording</a:t>
            </a:r>
          </a:p>
          <a:p>
            <a:pPr eaLnBrk="1" hangingPunct="1">
              <a:defRPr/>
            </a:pPr>
            <a:r>
              <a:rPr lang="nl-NL" sz="2800" dirty="0">
                <a:solidFill>
                  <a:srgbClr val="000000"/>
                </a:solidFill>
                <a:latin typeface="Calibri"/>
                <a:cs typeface="Calibri"/>
              </a:rPr>
              <a:t>(Oefening)</a:t>
            </a:r>
          </a:p>
          <a:p>
            <a:pPr eaLnBrk="1" hangingPunct="1">
              <a:defRPr/>
            </a:pPr>
            <a:r>
              <a:rPr lang="nl-NL" sz="2800" b="1" dirty="0">
                <a:solidFill>
                  <a:srgbClr val="000000"/>
                </a:solidFill>
                <a:latin typeface="Calibri"/>
                <a:cs typeface="Calibri"/>
              </a:rPr>
              <a:t>Presentatie</a:t>
            </a:r>
          </a:p>
        </p:txBody>
      </p:sp>
      <p:sp>
        <p:nvSpPr>
          <p:cNvPr id="12" name="Text Box 3">
            <a:extLst>
              <a:ext uri="{FF2B5EF4-FFF2-40B4-BE49-F238E27FC236}">
                <a16:creationId xmlns:a16="http://schemas.microsoft.com/office/drawing/2014/main" id="{F09BEB08-7580-4D6A-919C-A62DD05C2B8E}"/>
              </a:ext>
            </a:extLst>
          </p:cNvPr>
          <p:cNvSpPr txBox="1">
            <a:spLocks noChangeArrowheads="1"/>
          </p:cNvSpPr>
          <p:nvPr/>
        </p:nvSpPr>
        <p:spPr bwMode="auto">
          <a:xfrm>
            <a:off x="549127" y="2500337"/>
            <a:ext cx="2055106" cy="23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1436" tIns="45718" rIns="91436" bIns="45718">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nl-NL" dirty="0">
              <a:solidFill>
                <a:srgbClr val="000000"/>
              </a:solidFill>
              <a:latin typeface="Calibri"/>
              <a:cs typeface="Calibri"/>
            </a:endParaRPr>
          </a:p>
          <a:p>
            <a:pPr eaLnBrk="1" hangingPunct="1">
              <a:defRPr/>
            </a:pPr>
            <a:endParaRPr lang="nl-NL" dirty="0">
              <a:solidFill>
                <a:srgbClr val="000000"/>
              </a:solidFill>
              <a:latin typeface="Calibri"/>
              <a:cs typeface="Calibri"/>
            </a:endParaRPr>
          </a:p>
          <a:p>
            <a:pPr eaLnBrk="1" hangingPunct="1">
              <a:defRPr/>
            </a:pPr>
            <a:r>
              <a:rPr lang="nl-NL" sz="2800" b="1" dirty="0">
                <a:solidFill>
                  <a:srgbClr val="000000"/>
                </a:solidFill>
                <a:latin typeface="Calibri"/>
                <a:cs typeface="Calibri"/>
              </a:rPr>
              <a:t>Aandacht</a:t>
            </a:r>
          </a:p>
          <a:p>
            <a:pPr eaLnBrk="1" hangingPunct="1">
              <a:defRPr/>
            </a:pPr>
            <a:r>
              <a:rPr lang="nl-NL" sz="2800" b="1" dirty="0">
                <a:solidFill>
                  <a:srgbClr val="000000"/>
                </a:solidFill>
                <a:latin typeface="Calibri"/>
                <a:cs typeface="Calibri"/>
              </a:rPr>
              <a:t>Begrip </a:t>
            </a:r>
          </a:p>
          <a:p>
            <a:pPr eaLnBrk="1" hangingPunct="1">
              <a:defRPr/>
            </a:pPr>
            <a:r>
              <a:rPr lang="nl-NL" sz="2800" b="1" dirty="0">
                <a:solidFill>
                  <a:srgbClr val="000000"/>
                </a:solidFill>
                <a:latin typeface="Calibri"/>
                <a:cs typeface="Calibri"/>
              </a:rPr>
              <a:t>Aanvaarding</a:t>
            </a:r>
          </a:p>
          <a:p>
            <a:pPr eaLnBrk="1" hangingPunct="1">
              <a:defRPr/>
            </a:pPr>
            <a:endParaRPr lang="nl-NL" sz="2800" dirty="0">
              <a:solidFill>
                <a:srgbClr val="000000"/>
              </a:solidFill>
              <a:latin typeface="Calibri"/>
              <a:cs typeface="Calibri"/>
            </a:endParaRPr>
          </a:p>
        </p:txBody>
      </p:sp>
      <p:sp>
        <p:nvSpPr>
          <p:cNvPr id="13" name="AutoShape 4">
            <a:extLst>
              <a:ext uri="{FF2B5EF4-FFF2-40B4-BE49-F238E27FC236}">
                <a16:creationId xmlns:a16="http://schemas.microsoft.com/office/drawing/2014/main" id="{A6DB80CD-F40E-442E-BAFD-F7D769F5DCC7}"/>
              </a:ext>
            </a:extLst>
          </p:cNvPr>
          <p:cNvSpPr>
            <a:spLocks/>
          </p:cNvSpPr>
          <p:nvPr/>
        </p:nvSpPr>
        <p:spPr bwMode="auto">
          <a:xfrm>
            <a:off x="5749925" y="2890068"/>
            <a:ext cx="217487" cy="1657350"/>
          </a:xfrm>
          <a:prstGeom prst="rightBrace">
            <a:avLst>
              <a:gd name="adj1" fmla="val 6350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1436" tIns="45718" rIns="91436" bIns="45718" anchor="ctr"/>
          <a:lstStyle/>
          <a:p>
            <a:pPr>
              <a:defRPr/>
            </a:pPr>
            <a:endParaRPr lang="en-US">
              <a:solidFill>
                <a:srgbClr val="000000"/>
              </a:solidFill>
              <a:latin typeface="Calibri"/>
              <a:ea typeface="MS PGothic" pitchFamily="34" charset="-128"/>
              <a:cs typeface="Calibri"/>
            </a:endParaRPr>
          </a:p>
        </p:txBody>
      </p:sp>
      <p:sp>
        <p:nvSpPr>
          <p:cNvPr id="14" name="AutoShape 5">
            <a:extLst>
              <a:ext uri="{FF2B5EF4-FFF2-40B4-BE49-F238E27FC236}">
                <a16:creationId xmlns:a16="http://schemas.microsoft.com/office/drawing/2014/main" id="{FE37889A-F37B-4BD1-A9B3-2094FBCBC55D}"/>
              </a:ext>
            </a:extLst>
          </p:cNvPr>
          <p:cNvSpPr>
            <a:spLocks/>
          </p:cNvSpPr>
          <p:nvPr/>
        </p:nvSpPr>
        <p:spPr bwMode="auto">
          <a:xfrm>
            <a:off x="2781152" y="2925787"/>
            <a:ext cx="215900" cy="1657350"/>
          </a:xfrm>
          <a:prstGeom prst="rightBrace">
            <a:avLst>
              <a:gd name="adj1" fmla="val 639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1436" tIns="45718" rIns="91436" bIns="45718" anchor="ctr"/>
          <a:lstStyle/>
          <a:p>
            <a:pPr>
              <a:defRPr/>
            </a:pPr>
            <a:endParaRPr lang="en-US">
              <a:solidFill>
                <a:srgbClr val="000000"/>
              </a:solidFill>
              <a:latin typeface="Calibri"/>
              <a:ea typeface="MS PGothic" pitchFamily="34" charset="-128"/>
              <a:cs typeface="Calibri"/>
            </a:endParaRPr>
          </a:p>
        </p:txBody>
      </p:sp>
      <p:sp>
        <p:nvSpPr>
          <p:cNvPr id="16" name="Text Box 8">
            <a:extLst>
              <a:ext uri="{FF2B5EF4-FFF2-40B4-BE49-F238E27FC236}">
                <a16:creationId xmlns:a16="http://schemas.microsoft.com/office/drawing/2014/main" id="{4D52AC1C-1C0B-4AE8-A425-700269CA073C}"/>
              </a:ext>
            </a:extLst>
          </p:cNvPr>
          <p:cNvSpPr txBox="1">
            <a:spLocks noChangeArrowheads="1"/>
          </p:cNvSpPr>
          <p:nvPr/>
        </p:nvSpPr>
        <p:spPr bwMode="auto">
          <a:xfrm>
            <a:off x="6327624" y="3414737"/>
            <a:ext cx="20875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defRPr/>
            </a:pPr>
            <a:r>
              <a:rPr lang="nl-NL" sz="2800" dirty="0">
                <a:solidFill>
                  <a:srgbClr val="000000"/>
                </a:solidFill>
                <a:latin typeface="Calibri"/>
                <a:cs typeface="Calibri"/>
              </a:rPr>
              <a:t>Overtuigen</a:t>
            </a:r>
          </a:p>
        </p:txBody>
      </p:sp>
      <p:sp>
        <p:nvSpPr>
          <p:cNvPr id="17" name="Text Box 9">
            <a:extLst>
              <a:ext uri="{FF2B5EF4-FFF2-40B4-BE49-F238E27FC236}">
                <a16:creationId xmlns:a16="http://schemas.microsoft.com/office/drawing/2014/main" id="{01F1D3FF-FE1A-4358-BCA7-AAE28C961B74}"/>
              </a:ext>
            </a:extLst>
          </p:cNvPr>
          <p:cNvSpPr txBox="1">
            <a:spLocks noChangeArrowheads="1"/>
          </p:cNvSpPr>
          <p:nvPr/>
        </p:nvSpPr>
        <p:spPr bwMode="auto">
          <a:xfrm>
            <a:off x="3517900" y="1593081"/>
            <a:ext cx="210820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nl-NL" sz="2800" b="1" dirty="0">
                <a:solidFill>
                  <a:schemeClr val="accent6">
                    <a:lumMod val="75000"/>
                  </a:schemeClr>
                </a:solidFill>
                <a:latin typeface="Calibri"/>
                <a:cs typeface="Calibri"/>
              </a:rPr>
              <a:t>Retorische </a:t>
            </a:r>
          </a:p>
          <a:p>
            <a:pPr eaLnBrk="1" hangingPunct="1">
              <a:defRPr/>
            </a:pPr>
            <a:r>
              <a:rPr lang="nl-NL" sz="2800" b="1" dirty="0">
                <a:solidFill>
                  <a:schemeClr val="accent6">
                    <a:lumMod val="75000"/>
                  </a:schemeClr>
                </a:solidFill>
                <a:latin typeface="Calibri"/>
                <a:cs typeface="Calibri"/>
              </a:rPr>
              <a:t>taken</a:t>
            </a:r>
          </a:p>
        </p:txBody>
      </p:sp>
      <p:sp>
        <p:nvSpPr>
          <p:cNvPr id="18" name="Text Box 10">
            <a:extLst>
              <a:ext uri="{FF2B5EF4-FFF2-40B4-BE49-F238E27FC236}">
                <a16:creationId xmlns:a16="http://schemas.microsoft.com/office/drawing/2014/main" id="{09E0A3FA-7105-428E-A41C-08F4358CF1E1}"/>
              </a:ext>
            </a:extLst>
          </p:cNvPr>
          <p:cNvSpPr txBox="1">
            <a:spLocks noChangeArrowheads="1"/>
          </p:cNvSpPr>
          <p:nvPr/>
        </p:nvSpPr>
        <p:spPr bwMode="auto">
          <a:xfrm>
            <a:off x="404665" y="1628800"/>
            <a:ext cx="2176462"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1436" tIns="45718" rIns="91436" bIns="45718">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nl-NL" sz="2800" b="1" dirty="0">
                <a:solidFill>
                  <a:schemeClr val="accent6">
                    <a:lumMod val="75000"/>
                  </a:schemeClr>
                </a:solidFill>
                <a:latin typeface="Calibri"/>
                <a:cs typeface="Calibri"/>
              </a:rPr>
              <a:t>Retorische</a:t>
            </a:r>
          </a:p>
          <a:p>
            <a:pPr eaLnBrk="1" hangingPunct="1">
              <a:defRPr/>
            </a:pPr>
            <a:r>
              <a:rPr lang="nl-NL" sz="2800" b="1" dirty="0">
                <a:solidFill>
                  <a:schemeClr val="accent6">
                    <a:lumMod val="75000"/>
                  </a:schemeClr>
                </a:solidFill>
                <a:latin typeface="Calibri"/>
                <a:cs typeface="Calibri"/>
              </a:rPr>
              <a:t>voorwaarden</a:t>
            </a:r>
          </a:p>
        </p:txBody>
      </p:sp>
      <p:sp>
        <p:nvSpPr>
          <p:cNvPr id="19" name="Text Box 13">
            <a:extLst>
              <a:ext uri="{FF2B5EF4-FFF2-40B4-BE49-F238E27FC236}">
                <a16:creationId xmlns:a16="http://schemas.microsoft.com/office/drawing/2014/main" id="{F4388F38-0250-4CF4-B80D-631A616EBFF7}"/>
              </a:ext>
            </a:extLst>
          </p:cNvPr>
          <p:cNvSpPr txBox="1">
            <a:spLocks noChangeArrowheads="1"/>
          </p:cNvSpPr>
          <p:nvPr/>
        </p:nvSpPr>
        <p:spPr bwMode="auto">
          <a:xfrm>
            <a:off x="6215705" y="1628800"/>
            <a:ext cx="2311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91436" tIns="45718" rIns="91436" bIns="45718">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nl-NL" sz="2800" b="1" dirty="0">
                <a:solidFill>
                  <a:schemeClr val="accent6">
                    <a:lumMod val="75000"/>
                  </a:schemeClr>
                </a:solidFill>
                <a:latin typeface="Calibri"/>
                <a:cs typeface="Calibri"/>
              </a:rPr>
              <a:t>Retorisch doel</a:t>
            </a:r>
          </a:p>
        </p:txBody>
      </p:sp>
    </p:spTree>
    <p:extLst>
      <p:ext uri="{BB962C8B-B14F-4D97-AF65-F5344CB8AC3E}">
        <p14:creationId xmlns:p14="http://schemas.microsoft.com/office/powerpoint/2010/main" val="1392495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Stijlfiguren</a:t>
            </a:r>
          </a:p>
        </p:txBody>
      </p:sp>
      <p:sp>
        <p:nvSpPr>
          <p:cNvPr id="9" name="Rectangle 7">
            <a:extLst>
              <a:ext uri="{FF2B5EF4-FFF2-40B4-BE49-F238E27FC236}">
                <a16:creationId xmlns:a16="http://schemas.microsoft.com/office/drawing/2014/main" id="{0AD7AA8B-3D17-47C1-8C70-5DCA731B1222}"/>
              </a:ext>
            </a:extLst>
          </p:cNvPr>
          <p:cNvSpPr txBox="1">
            <a:spLocks noChangeArrowheads="1"/>
          </p:cNvSpPr>
          <p:nvPr/>
        </p:nvSpPr>
        <p:spPr>
          <a:xfrm>
            <a:off x="611188" y="1628775"/>
            <a:ext cx="7993062" cy="4464050"/>
          </a:xfrm>
          <a:prstGeom prst="rect">
            <a:avLst/>
          </a:prstGeom>
          <a:noFill/>
        </p:spPr>
        <p:txBody>
          <a:bodyPr vert="horz" wrap="none" lIns="0" tIns="0" rIns="0" bIns="0" rtlCol="0">
            <a:normAutofit/>
          </a:bodyPr>
          <a:lstStyle>
            <a:lvl1pPr marL="271318" indent="-271318" algn="l" defTabSz="685434" rtl="0" eaLnBrk="1" latinLnBrk="0" hangingPunct="1">
              <a:lnSpc>
                <a:spcPct val="90000"/>
              </a:lnSpc>
              <a:spcBef>
                <a:spcPts val="600"/>
              </a:spcBef>
              <a:spcAft>
                <a:spcPts val="600"/>
              </a:spcAft>
              <a:buClr>
                <a:schemeClr val="bg2"/>
              </a:buClr>
              <a:buFont typeface="+mj-lt"/>
              <a:buAutoNum type="arabicPeriod"/>
              <a:defRPr sz="2000" kern="1200">
                <a:solidFill>
                  <a:schemeClr val="bg2"/>
                </a:solidFill>
                <a:latin typeface="+mn-lt"/>
                <a:ea typeface="+mn-ea"/>
                <a:cs typeface="+mn-cs"/>
              </a:defRPr>
            </a:lvl1pPr>
            <a:lvl2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accent1"/>
                </a:solidFill>
                <a:latin typeface="+mn-lt"/>
                <a:ea typeface="+mn-ea"/>
                <a:cs typeface="+mn-cs"/>
              </a:defRPr>
            </a:lvl5pPr>
            <a:lvl6pPr marL="271318" indent="-271318" algn="l" defTabSz="685434" rtl="0" eaLnBrk="1" latinLnBrk="0" hangingPunct="1">
              <a:lnSpc>
                <a:spcPct val="90000"/>
              </a:lnSpc>
              <a:spcBef>
                <a:spcPts val="600"/>
              </a:spcBef>
              <a:spcAft>
                <a:spcPts val="600"/>
              </a:spcAft>
              <a:buClr>
                <a:schemeClr val="bg2"/>
              </a:buClr>
              <a:buFont typeface="+mj-lt"/>
              <a:buAutoNum type="arabicPeriod"/>
              <a:tabLst/>
              <a:defRPr sz="2000" kern="1200">
                <a:solidFill>
                  <a:schemeClr val="bg2"/>
                </a:solidFill>
                <a:latin typeface="+mn-lt"/>
                <a:ea typeface="+mn-ea"/>
                <a:cs typeface="+mn-cs"/>
              </a:defRPr>
            </a:lvl6pPr>
            <a:lvl7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4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a:lstStyle>
          <a:p>
            <a:pPr marL="0" indent="0">
              <a:buFont typeface="+mj-lt"/>
              <a:buNone/>
            </a:pPr>
            <a:endParaRPr lang="nl-NL" altLang="ja-JP" sz="3200">
              <a:solidFill>
                <a:srgbClr val="3C8C93"/>
              </a:solidFill>
              <a:latin typeface="Calibri" panose="020F0502020204030204" pitchFamily="34" charset="0"/>
            </a:endParaRPr>
          </a:p>
          <a:p>
            <a:pPr marL="0" indent="0">
              <a:buFont typeface="+mj-lt"/>
              <a:buNone/>
            </a:pPr>
            <a:endParaRPr lang="nl-NL" altLang="ja-JP" sz="3200">
              <a:solidFill>
                <a:srgbClr val="3C8C93"/>
              </a:solidFill>
              <a:latin typeface="Calibri" panose="020F0502020204030204" pitchFamily="34" charset="0"/>
            </a:endParaRPr>
          </a:p>
          <a:p>
            <a:pPr marL="0" indent="0" algn="ctr">
              <a:buFontTx/>
              <a:buNone/>
            </a:pPr>
            <a:endParaRPr lang="nl-NL" altLang="nl-NL" sz="3800" dirty="0">
              <a:latin typeface="Calibri" panose="020F0502020204030204" pitchFamily="34" charset="0"/>
            </a:endParaRPr>
          </a:p>
        </p:txBody>
      </p:sp>
      <p:sp>
        <p:nvSpPr>
          <p:cNvPr id="10" name="TextBox 9">
            <a:extLst>
              <a:ext uri="{FF2B5EF4-FFF2-40B4-BE49-F238E27FC236}">
                <a16:creationId xmlns:a16="http://schemas.microsoft.com/office/drawing/2014/main" id="{4C082D1E-E871-4CA7-89BE-27D4553642B2}"/>
              </a:ext>
            </a:extLst>
          </p:cNvPr>
          <p:cNvSpPr txBox="1"/>
          <p:nvPr/>
        </p:nvSpPr>
        <p:spPr>
          <a:xfrm>
            <a:off x="407864" y="1778092"/>
            <a:ext cx="7993062" cy="2677656"/>
          </a:xfrm>
          <a:prstGeom prst="rect">
            <a:avLst/>
          </a:prstGeom>
          <a:noFill/>
        </p:spPr>
        <p:txBody>
          <a:bodyPr wrap="square">
            <a:spAutoFit/>
          </a:bodyPr>
          <a:lstStyle/>
          <a:p>
            <a:pPr marL="342900" indent="-342900">
              <a:buFont typeface="Arial" panose="020B0604020202020204" pitchFamily="34" charset="0"/>
              <a:buChar char="•"/>
            </a:pPr>
            <a:endParaRPr lang="nl-NL" sz="2400" dirty="0">
              <a:solidFill>
                <a:schemeClr val="accent3"/>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nl-NL"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nl-NL" sz="2400" dirty="0">
              <a:latin typeface="Calibri" panose="020F0502020204030204" pitchFamily="34" charset="0"/>
              <a:cs typeface="Calibri" panose="020F0502020204030204" pitchFamily="34" charset="0"/>
            </a:endParaRPr>
          </a:p>
          <a:p>
            <a:pPr>
              <a:spcBef>
                <a:spcPct val="0"/>
              </a:spcBef>
              <a:buFontTx/>
              <a:buNone/>
            </a:pPr>
            <a:endParaRPr lang="nl-NL" altLang="ja-JP" sz="2400" dirty="0">
              <a:latin typeface="Calibri" panose="020F0502020204030204" pitchFamily="34" charset="0"/>
            </a:endParaRPr>
          </a:p>
          <a:p>
            <a:pPr marL="342900" indent="-342900">
              <a:buFont typeface="Arial" panose="020B0604020202020204" pitchFamily="34" charset="0"/>
              <a:buChar char="•"/>
            </a:pPr>
            <a:endParaRPr lang="nl-NL"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nl-NL" sz="2400" i="1" dirty="0">
              <a:latin typeface="Calibri" panose="020F0502020204030204" pitchFamily="34" charset="0"/>
              <a:cs typeface="Calibri" panose="020F0502020204030204" pitchFamily="34" charset="0"/>
            </a:endParaRPr>
          </a:p>
          <a:p>
            <a:endParaRPr lang="nl-NL" sz="2400" dirty="0"/>
          </a:p>
        </p:txBody>
      </p:sp>
      <p:sp>
        <p:nvSpPr>
          <p:cNvPr id="11" name="Rectangle 7">
            <a:extLst>
              <a:ext uri="{FF2B5EF4-FFF2-40B4-BE49-F238E27FC236}">
                <a16:creationId xmlns:a16="http://schemas.microsoft.com/office/drawing/2014/main" id="{18785C40-C581-4C0E-BD1D-95A3161DE2F7}"/>
              </a:ext>
            </a:extLst>
          </p:cNvPr>
          <p:cNvSpPr txBox="1">
            <a:spLocks noChangeArrowheads="1"/>
          </p:cNvSpPr>
          <p:nvPr/>
        </p:nvSpPr>
        <p:spPr bwMode="auto">
          <a:xfrm>
            <a:off x="2987675" y="3995826"/>
            <a:ext cx="2305050" cy="1705167"/>
          </a:xfrm>
          <a:prstGeom prst="rect">
            <a:avLst/>
          </a:prstGeom>
          <a:solidFill>
            <a:srgbClr val="BBE0E3">
              <a:lumMod val="50000"/>
            </a:srgbClr>
          </a:solidFill>
          <a:ln>
            <a:noFill/>
          </a:ln>
          <a:effec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ctr" defTabSz="914400" eaLnBrk="0" fontAlgn="base" latinLnBrk="0" hangingPunct="0">
              <a:lnSpc>
                <a:spcPct val="100000"/>
              </a:lnSpc>
              <a:spcBef>
                <a:spcPct val="20000"/>
              </a:spcBef>
              <a:spcAft>
                <a:spcPct val="0"/>
              </a:spcAft>
              <a:buClrTx/>
              <a:buSzTx/>
              <a:buFontTx/>
              <a:buNone/>
              <a:tabLst/>
              <a:defRPr/>
            </a:pPr>
            <a:endParaRPr kumimoji="0" lang="nl-NL" altLang="nl-NL" b="0" i="0" u="none" strike="noStrike" kern="0" cap="none" spc="0" normalizeH="0" baseline="0" noProof="0" dirty="0">
              <a:ln>
                <a:noFill/>
              </a:ln>
              <a:solidFill>
                <a:srgbClr val="FFFFFF"/>
              </a:solidFill>
              <a:effectLst/>
              <a:uLnTx/>
              <a:uFillTx/>
              <a:latin typeface="Calibri" pitchFamily="34" charset="0"/>
              <a:ea typeface="ＭＳ Ｐゴシック" pitchFamily="34" charset="-128"/>
            </a:endParaRPr>
          </a:p>
          <a:p>
            <a:pPr marL="0" marR="0" lvl="0" indent="0" algn="ctr" defTabSz="914400" eaLnBrk="0" fontAlgn="base" latinLnBrk="0" hangingPunct="0">
              <a:lnSpc>
                <a:spcPct val="100000"/>
              </a:lnSpc>
              <a:spcBef>
                <a:spcPct val="20000"/>
              </a:spcBef>
              <a:spcAft>
                <a:spcPct val="0"/>
              </a:spcAft>
              <a:buClrTx/>
              <a:buSzTx/>
              <a:buFontTx/>
              <a:buNone/>
              <a:tabLst/>
              <a:defRPr/>
            </a:pPr>
            <a:r>
              <a:rPr kumimoji="0" lang="nl-NL" altLang="nl-NL" b="0" i="0" u="none" strike="noStrike" kern="0" cap="none" spc="0" normalizeH="0" baseline="0" noProof="0" dirty="0">
                <a:ln>
                  <a:noFill/>
                </a:ln>
                <a:solidFill>
                  <a:srgbClr val="FFFFFF"/>
                </a:solidFill>
                <a:effectLst/>
                <a:uLnTx/>
                <a:uFillTx/>
                <a:latin typeface="Calibri" pitchFamily="34" charset="0"/>
                <a:ea typeface="ＭＳ Ｐゴシック" pitchFamily="34" charset="-128"/>
              </a:rPr>
              <a:t>Stijlfiguren in engere zin</a:t>
            </a:r>
          </a:p>
        </p:txBody>
      </p:sp>
      <p:sp>
        <p:nvSpPr>
          <p:cNvPr id="12" name="Rectangle 7">
            <a:extLst>
              <a:ext uri="{FF2B5EF4-FFF2-40B4-BE49-F238E27FC236}">
                <a16:creationId xmlns:a16="http://schemas.microsoft.com/office/drawing/2014/main" id="{41898C26-F8FC-49EB-B6B2-CA026D721362}"/>
              </a:ext>
            </a:extLst>
          </p:cNvPr>
          <p:cNvSpPr txBox="1">
            <a:spLocks noChangeArrowheads="1"/>
          </p:cNvSpPr>
          <p:nvPr/>
        </p:nvSpPr>
        <p:spPr bwMode="auto">
          <a:xfrm>
            <a:off x="340470" y="2684507"/>
            <a:ext cx="2303462" cy="1705168"/>
          </a:xfrm>
          <a:prstGeom prst="rect">
            <a:avLst/>
          </a:prstGeom>
          <a:solidFill>
            <a:srgbClr val="BBE0E3">
              <a:lumMod val="50000"/>
            </a:srgbClr>
          </a:solidFill>
          <a:ln>
            <a:noFill/>
          </a:ln>
          <a:effec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ctr" defTabSz="914400" eaLnBrk="0" fontAlgn="base" latinLnBrk="0" hangingPunct="0">
              <a:lnSpc>
                <a:spcPct val="100000"/>
              </a:lnSpc>
              <a:spcBef>
                <a:spcPct val="20000"/>
              </a:spcBef>
              <a:spcAft>
                <a:spcPct val="0"/>
              </a:spcAft>
              <a:buClrTx/>
              <a:buSzTx/>
              <a:buFontTx/>
              <a:buNone/>
              <a:tabLst/>
              <a:defRPr/>
            </a:pPr>
            <a:endParaRPr kumimoji="0" lang="nl-NL" altLang="nl-NL" b="0" i="0" u="none" strike="noStrike" kern="0" cap="none" spc="0" normalizeH="0" baseline="0" noProof="0" dirty="0">
              <a:ln>
                <a:noFill/>
              </a:ln>
              <a:solidFill>
                <a:srgbClr val="FFFF00"/>
              </a:solidFill>
              <a:effectLst/>
              <a:uLnTx/>
              <a:uFillTx/>
              <a:latin typeface="Calibri" pitchFamily="34" charset="0"/>
              <a:ea typeface="ＭＳ Ｐゴシック" pitchFamily="34" charset="-128"/>
            </a:endParaRPr>
          </a:p>
          <a:p>
            <a:pPr marL="0" marR="0" lvl="0" indent="0" algn="ctr" defTabSz="914400" eaLnBrk="0" fontAlgn="base" latinLnBrk="0" hangingPunct="0">
              <a:lnSpc>
                <a:spcPct val="100000"/>
              </a:lnSpc>
              <a:spcBef>
                <a:spcPct val="20000"/>
              </a:spcBef>
              <a:spcAft>
                <a:spcPct val="0"/>
              </a:spcAft>
              <a:buClrTx/>
              <a:buSzTx/>
              <a:buFontTx/>
              <a:buNone/>
              <a:tabLst/>
              <a:defRPr/>
            </a:pPr>
            <a:r>
              <a:rPr kumimoji="0" lang="nl-NL" altLang="nl-NL" b="0" i="0" u="none" strike="noStrike" kern="0" cap="none" spc="0" normalizeH="0" baseline="0" noProof="0" dirty="0">
                <a:ln>
                  <a:noFill/>
                </a:ln>
                <a:solidFill>
                  <a:schemeClr val="bg1"/>
                </a:solidFill>
                <a:effectLst/>
                <a:uLnTx/>
                <a:uFillTx/>
                <a:latin typeface="Calibri" pitchFamily="34" charset="0"/>
                <a:ea typeface="ＭＳ Ｐゴシック" pitchFamily="34" charset="-128"/>
              </a:rPr>
              <a:t>Stijlfiguren in bredere zin</a:t>
            </a:r>
          </a:p>
        </p:txBody>
      </p:sp>
      <p:sp>
        <p:nvSpPr>
          <p:cNvPr id="13" name="Rectangle 7">
            <a:extLst>
              <a:ext uri="{FF2B5EF4-FFF2-40B4-BE49-F238E27FC236}">
                <a16:creationId xmlns:a16="http://schemas.microsoft.com/office/drawing/2014/main" id="{6C100394-6F27-45A0-ABC2-4E292FECE571}"/>
              </a:ext>
            </a:extLst>
          </p:cNvPr>
          <p:cNvSpPr txBox="1">
            <a:spLocks noChangeArrowheads="1"/>
          </p:cNvSpPr>
          <p:nvPr/>
        </p:nvSpPr>
        <p:spPr bwMode="auto">
          <a:xfrm>
            <a:off x="2987675" y="1659271"/>
            <a:ext cx="2305050" cy="1705167"/>
          </a:xfrm>
          <a:prstGeom prst="rect">
            <a:avLst/>
          </a:prstGeom>
          <a:solidFill>
            <a:srgbClr val="BBE0E3">
              <a:lumMod val="50000"/>
            </a:srgbClr>
          </a:solidFill>
          <a:ln>
            <a:noFill/>
          </a:ln>
          <a:effec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ctr" defTabSz="914400" eaLnBrk="0" fontAlgn="base" latinLnBrk="0" hangingPunct="0">
              <a:lnSpc>
                <a:spcPct val="100000"/>
              </a:lnSpc>
              <a:spcBef>
                <a:spcPct val="20000"/>
              </a:spcBef>
              <a:spcAft>
                <a:spcPct val="0"/>
              </a:spcAft>
              <a:buClrTx/>
              <a:buSzTx/>
              <a:buFontTx/>
              <a:buNone/>
              <a:tabLst/>
              <a:defRPr/>
            </a:pPr>
            <a:endParaRPr kumimoji="0" lang="nl-NL" altLang="nl-NL" b="0" i="0" u="none" strike="noStrike" kern="0" cap="none" spc="0" normalizeH="0" baseline="0" noProof="0" dirty="0">
              <a:ln>
                <a:noFill/>
              </a:ln>
              <a:solidFill>
                <a:srgbClr val="FFFFFF"/>
              </a:solidFill>
              <a:effectLst/>
              <a:uLnTx/>
              <a:uFillTx/>
              <a:latin typeface="Calibri" pitchFamily="34" charset="0"/>
              <a:ea typeface="ＭＳ Ｐゴシック" pitchFamily="34" charset="-128"/>
            </a:endParaRPr>
          </a:p>
          <a:p>
            <a:pPr marL="0" marR="0" lvl="0" indent="0" algn="ctr" defTabSz="914400" eaLnBrk="0" fontAlgn="base" latinLnBrk="0" hangingPunct="0">
              <a:lnSpc>
                <a:spcPct val="100000"/>
              </a:lnSpc>
              <a:spcBef>
                <a:spcPct val="20000"/>
              </a:spcBef>
              <a:spcAft>
                <a:spcPct val="0"/>
              </a:spcAft>
              <a:buClrTx/>
              <a:buSzTx/>
              <a:buFontTx/>
              <a:buNone/>
              <a:tabLst/>
              <a:defRPr/>
            </a:pPr>
            <a:r>
              <a:rPr kumimoji="0" lang="nl-NL" altLang="nl-NL" b="0" i="0" u="none" strike="noStrike" kern="0" cap="none" spc="0" normalizeH="0" baseline="0" noProof="0" dirty="0">
                <a:ln>
                  <a:noFill/>
                </a:ln>
                <a:solidFill>
                  <a:srgbClr val="FFFFFF"/>
                </a:solidFill>
                <a:effectLst/>
                <a:uLnTx/>
                <a:uFillTx/>
                <a:latin typeface="Calibri" pitchFamily="34" charset="0"/>
                <a:ea typeface="ＭＳ Ｐゴシック" pitchFamily="34" charset="-128"/>
              </a:rPr>
              <a:t>Beeldspraak</a:t>
            </a:r>
          </a:p>
        </p:txBody>
      </p:sp>
      <p:sp>
        <p:nvSpPr>
          <p:cNvPr id="14" name="Rectangle 7">
            <a:extLst>
              <a:ext uri="{FF2B5EF4-FFF2-40B4-BE49-F238E27FC236}">
                <a16:creationId xmlns:a16="http://schemas.microsoft.com/office/drawing/2014/main" id="{122D9795-94B6-4ECB-BC77-5EECFBC9AA42}"/>
              </a:ext>
            </a:extLst>
          </p:cNvPr>
          <p:cNvSpPr txBox="1">
            <a:spLocks noChangeArrowheads="1"/>
          </p:cNvSpPr>
          <p:nvPr/>
        </p:nvSpPr>
        <p:spPr bwMode="auto">
          <a:xfrm>
            <a:off x="5796136" y="1732586"/>
            <a:ext cx="2305050" cy="560933"/>
          </a:xfrm>
          <a:prstGeom prst="rect">
            <a:avLst/>
          </a:prstGeom>
          <a:solidFill>
            <a:srgbClr val="BBE0E3">
              <a:lumMod val="50000"/>
            </a:srgbClr>
          </a:solidFill>
          <a:ln>
            <a:noFill/>
          </a:ln>
          <a:effec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ctr" defTabSz="914400" eaLnBrk="0" fontAlgn="base" latinLnBrk="0" hangingPunct="0">
              <a:lnSpc>
                <a:spcPct val="100000"/>
              </a:lnSpc>
              <a:spcBef>
                <a:spcPct val="20000"/>
              </a:spcBef>
              <a:spcAft>
                <a:spcPct val="0"/>
              </a:spcAft>
              <a:buClrTx/>
              <a:buSzTx/>
              <a:buFontTx/>
              <a:buNone/>
              <a:tabLst/>
              <a:defRPr/>
            </a:pPr>
            <a:r>
              <a:rPr kumimoji="0" lang="nl-NL" altLang="nl-NL" b="0" i="0" u="none" strike="noStrike" kern="0" cap="none" spc="0" normalizeH="0" baseline="0" noProof="0" dirty="0">
                <a:ln>
                  <a:noFill/>
                </a:ln>
                <a:solidFill>
                  <a:srgbClr val="FFFFFF"/>
                </a:solidFill>
                <a:effectLst/>
                <a:uLnTx/>
                <a:uFillTx/>
                <a:latin typeface="Calibri" pitchFamily="34" charset="0"/>
                <a:ea typeface="ＭＳ Ｐゴシック" pitchFamily="34" charset="-128"/>
              </a:rPr>
              <a:t>Metaforen</a:t>
            </a:r>
          </a:p>
        </p:txBody>
      </p:sp>
      <p:sp>
        <p:nvSpPr>
          <p:cNvPr id="16" name="Rectangle 7">
            <a:extLst>
              <a:ext uri="{FF2B5EF4-FFF2-40B4-BE49-F238E27FC236}">
                <a16:creationId xmlns:a16="http://schemas.microsoft.com/office/drawing/2014/main" id="{01504524-30F4-4F41-9383-34355F0FE249}"/>
              </a:ext>
            </a:extLst>
          </p:cNvPr>
          <p:cNvSpPr txBox="1">
            <a:spLocks noChangeArrowheads="1"/>
          </p:cNvSpPr>
          <p:nvPr/>
        </p:nvSpPr>
        <p:spPr bwMode="auto">
          <a:xfrm>
            <a:off x="5796136" y="2684507"/>
            <a:ext cx="2305050" cy="560932"/>
          </a:xfrm>
          <a:prstGeom prst="rect">
            <a:avLst/>
          </a:prstGeom>
          <a:solidFill>
            <a:srgbClr val="BBE0E3">
              <a:lumMod val="50000"/>
            </a:srgbClr>
          </a:solidFill>
          <a:ln>
            <a:noFill/>
          </a:ln>
          <a:effec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ctr" defTabSz="914400" eaLnBrk="0" fontAlgn="base" latinLnBrk="0" hangingPunct="0">
              <a:lnSpc>
                <a:spcPct val="100000"/>
              </a:lnSpc>
              <a:spcBef>
                <a:spcPct val="20000"/>
              </a:spcBef>
              <a:spcAft>
                <a:spcPct val="0"/>
              </a:spcAft>
              <a:buClrTx/>
              <a:buSzTx/>
              <a:buFontTx/>
              <a:buNone/>
              <a:tabLst/>
              <a:defRPr/>
            </a:pPr>
            <a:r>
              <a:rPr kumimoji="0" lang="nl-NL" altLang="nl-NL" b="0" i="0" u="none" strike="noStrike" kern="0" cap="none" spc="0" normalizeH="0" baseline="0" noProof="0" dirty="0">
                <a:ln>
                  <a:noFill/>
                </a:ln>
                <a:solidFill>
                  <a:srgbClr val="FFFFFF"/>
                </a:solidFill>
                <a:effectLst/>
                <a:uLnTx/>
                <a:uFillTx/>
                <a:latin typeface="Calibri" pitchFamily="34" charset="0"/>
                <a:ea typeface="ＭＳ Ｐゴシック" pitchFamily="34" charset="-128"/>
              </a:rPr>
              <a:t>Metonymia</a:t>
            </a:r>
          </a:p>
        </p:txBody>
      </p:sp>
      <p:sp>
        <p:nvSpPr>
          <p:cNvPr id="17" name="Rectangle 7">
            <a:extLst>
              <a:ext uri="{FF2B5EF4-FFF2-40B4-BE49-F238E27FC236}">
                <a16:creationId xmlns:a16="http://schemas.microsoft.com/office/drawing/2014/main" id="{C0D34929-0F0E-447E-99C4-56402EFEAAC1}"/>
              </a:ext>
            </a:extLst>
          </p:cNvPr>
          <p:cNvSpPr txBox="1">
            <a:spLocks noChangeArrowheads="1"/>
          </p:cNvSpPr>
          <p:nvPr/>
        </p:nvSpPr>
        <p:spPr bwMode="auto">
          <a:xfrm>
            <a:off x="5795962" y="4156695"/>
            <a:ext cx="2305050" cy="560933"/>
          </a:xfrm>
          <a:prstGeom prst="rect">
            <a:avLst/>
          </a:prstGeom>
          <a:solidFill>
            <a:srgbClr val="BBE0E3">
              <a:lumMod val="50000"/>
            </a:srgbClr>
          </a:solidFill>
          <a:ln>
            <a:noFill/>
          </a:ln>
          <a:effec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ctr" defTabSz="914400" eaLnBrk="0" fontAlgn="base" latinLnBrk="0" hangingPunct="0">
              <a:lnSpc>
                <a:spcPct val="100000"/>
              </a:lnSpc>
              <a:spcBef>
                <a:spcPct val="20000"/>
              </a:spcBef>
              <a:spcAft>
                <a:spcPct val="0"/>
              </a:spcAft>
              <a:buClrTx/>
              <a:buSzTx/>
              <a:buFontTx/>
              <a:buNone/>
              <a:tabLst/>
              <a:defRPr/>
            </a:pPr>
            <a:r>
              <a:rPr kumimoji="0" lang="nl-NL" altLang="nl-NL" b="0" i="0" u="none" strike="noStrike" kern="0" cap="none" spc="0" normalizeH="0" baseline="0" noProof="0" dirty="0">
                <a:ln>
                  <a:noFill/>
                </a:ln>
                <a:solidFill>
                  <a:srgbClr val="FFFFFF"/>
                </a:solidFill>
                <a:effectLst/>
                <a:uLnTx/>
                <a:uFillTx/>
                <a:latin typeface="Calibri" pitchFamily="34" charset="0"/>
                <a:ea typeface="ＭＳ Ｐゴシック" pitchFamily="34" charset="-128"/>
              </a:rPr>
              <a:t>Gedachtefiguren</a:t>
            </a:r>
          </a:p>
        </p:txBody>
      </p:sp>
      <p:sp>
        <p:nvSpPr>
          <p:cNvPr id="18" name="Rectangle 7">
            <a:extLst>
              <a:ext uri="{FF2B5EF4-FFF2-40B4-BE49-F238E27FC236}">
                <a16:creationId xmlns:a16="http://schemas.microsoft.com/office/drawing/2014/main" id="{C2350149-0355-4A9D-B440-61B9F0866D28}"/>
              </a:ext>
            </a:extLst>
          </p:cNvPr>
          <p:cNvSpPr txBox="1">
            <a:spLocks noChangeArrowheads="1"/>
          </p:cNvSpPr>
          <p:nvPr/>
        </p:nvSpPr>
        <p:spPr bwMode="auto">
          <a:xfrm>
            <a:off x="5795962" y="4935394"/>
            <a:ext cx="2305050" cy="560933"/>
          </a:xfrm>
          <a:prstGeom prst="rect">
            <a:avLst/>
          </a:prstGeom>
          <a:solidFill>
            <a:srgbClr val="BBE0E3">
              <a:lumMod val="50000"/>
            </a:srgbClr>
          </a:solidFill>
          <a:ln>
            <a:noFill/>
          </a:ln>
          <a:effec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ctr" defTabSz="914400" eaLnBrk="0" fontAlgn="base" latinLnBrk="0" hangingPunct="0">
              <a:lnSpc>
                <a:spcPct val="100000"/>
              </a:lnSpc>
              <a:spcBef>
                <a:spcPct val="20000"/>
              </a:spcBef>
              <a:spcAft>
                <a:spcPct val="0"/>
              </a:spcAft>
              <a:buClrTx/>
              <a:buSzTx/>
              <a:buFontTx/>
              <a:buNone/>
              <a:tabLst/>
              <a:defRPr/>
            </a:pPr>
            <a:r>
              <a:rPr kumimoji="0" lang="nl-NL" altLang="nl-NL" b="0" i="0" u="none" strike="noStrike" kern="0" cap="none" spc="0" normalizeH="0" baseline="0" noProof="0" dirty="0">
                <a:ln>
                  <a:noFill/>
                </a:ln>
                <a:solidFill>
                  <a:srgbClr val="FFFFFF"/>
                </a:solidFill>
                <a:effectLst/>
                <a:uLnTx/>
                <a:uFillTx/>
                <a:latin typeface="Calibri" pitchFamily="34" charset="0"/>
                <a:ea typeface="ＭＳ Ｐゴシック" pitchFamily="34" charset="-128"/>
              </a:rPr>
              <a:t>Woordfiguren</a:t>
            </a:r>
          </a:p>
        </p:txBody>
      </p:sp>
      <p:cxnSp>
        <p:nvCxnSpPr>
          <p:cNvPr id="19" name="Straight Connector 18">
            <a:extLst>
              <a:ext uri="{FF2B5EF4-FFF2-40B4-BE49-F238E27FC236}">
                <a16:creationId xmlns:a16="http://schemas.microsoft.com/office/drawing/2014/main" id="{AE03BA4E-4F0B-4F77-8DD3-BF053268E0BA}"/>
              </a:ext>
            </a:extLst>
          </p:cNvPr>
          <p:cNvCxnSpPr>
            <a:cxnSpLocks/>
          </p:cNvCxnSpPr>
          <p:nvPr/>
        </p:nvCxnSpPr>
        <p:spPr>
          <a:xfrm flipV="1">
            <a:off x="2636664" y="2836455"/>
            <a:ext cx="351011" cy="495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E5A6EE2-0493-4B9E-97DF-7412FDAC1E1E}"/>
              </a:ext>
            </a:extLst>
          </p:cNvPr>
          <p:cNvCxnSpPr>
            <a:cxnSpLocks/>
            <a:stCxn id="11" idx="3"/>
          </p:cNvCxnSpPr>
          <p:nvPr/>
        </p:nvCxnSpPr>
        <p:spPr>
          <a:xfrm flipV="1">
            <a:off x="5292725" y="4389676"/>
            <a:ext cx="503237" cy="4587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DE797A-9CFD-4DD1-B5C3-3953D735C05B}"/>
              </a:ext>
            </a:extLst>
          </p:cNvPr>
          <p:cNvCxnSpPr>
            <a:cxnSpLocks/>
          </p:cNvCxnSpPr>
          <p:nvPr/>
        </p:nvCxnSpPr>
        <p:spPr>
          <a:xfrm>
            <a:off x="2636664" y="3593674"/>
            <a:ext cx="351011" cy="464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557B282-0365-44ED-AD88-B41ACC358D6B}"/>
              </a:ext>
            </a:extLst>
          </p:cNvPr>
          <p:cNvCxnSpPr>
            <a:cxnSpLocks/>
          </p:cNvCxnSpPr>
          <p:nvPr/>
        </p:nvCxnSpPr>
        <p:spPr>
          <a:xfrm flipV="1">
            <a:off x="5292725" y="1980949"/>
            <a:ext cx="503237" cy="487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771D17-6033-4C2F-957E-D9D6483CA479}"/>
              </a:ext>
            </a:extLst>
          </p:cNvPr>
          <p:cNvCxnSpPr>
            <a:cxnSpLocks/>
            <a:endCxn id="16" idx="1"/>
          </p:cNvCxnSpPr>
          <p:nvPr/>
        </p:nvCxnSpPr>
        <p:spPr>
          <a:xfrm>
            <a:off x="5292638" y="2601313"/>
            <a:ext cx="503498" cy="363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55766B-6A05-415A-9657-8ACD36DCB5E9}"/>
              </a:ext>
            </a:extLst>
          </p:cNvPr>
          <p:cNvCxnSpPr>
            <a:cxnSpLocks/>
          </p:cNvCxnSpPr>
          <p:nvPr/>
        </p:nvCxnSpPr>
        <p:spPr>
          <a:xfrm>
            <a:off x="5292595" y="4976175"/>
            <a:ext cx="503498" cy="3636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395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Stijlfiguren</a:t>
            </a:r>
          </a:p>
        </p:txBody>
      </p:sp>
      <p:sp>
        <p:nvSpPr>
          <p:cNvPr id="9" name="Rectangle 7">
            <a:extLst>
              <a:ext uri="{FF2B5EF4-FFF2-40B4-BE49-F238E27FC236}">
                <a16:creationId xmlns:a16="http://schemas.microsoft.com/office/drawing/2014/main" id="{0AD7AA8B-3D17-47C1-8C70-5DCA731B1222}"/>
              </a:ext>
            </a:extLst>
          </p:cNvPr>
          <p:cNvSpPr txBox="1">
            <a:spLocks noChangeArrowheads="1"/>
          </p:cNvSpPr>
          <p:nvPr/>
        </p:nvSpPr>
        <p:spPr>
          <a:xfrm>
            <a:off x="611188" y="1628775"/>
            <a:ext cx="7993062" cy="4464050"/>
          </a:xfrm>
          <a:prstGeom prst="rect">
            <a:avLst/>
          </a:prstGeom>
          <a:noFill/>
        </p:spPr>
        <p:txBody>
          <a:bodyPr vert="horz" wrap="none" lIns="0" tIns="0" rIns="0" bIns="0" rtlCol="0">
            <a:normAutofit/>
          </a:bodyPr>
          <a:lstStyle>
            <a:lvl1pPr marL="271318" indent="-271318" algn="l" defTabSz="685434" rtl="0" eaLnBrk="1" latinLnBrk="0" hangingPunct="1">
              <a:lnSpc>
                <a:spcPct val="90000"/>
              </a:lnSpc>
              <a:spcBef>
                <a:spcPts val="600"/>
              </a:spcBef>
              <a:spcAft>
                <a:spcPts val="600"/>
              </a:spcAft>
              <a:buClr>
                <a:schemeClr val="bg2"/>
              </a:buClr>
              <a:buFont typeface="+mj-lt"/>
              <a:buAutoNum type="arabicPeriod"/>
              <a:defRPr sz="2000" kern="1200">
                <a:solidFill>
                  <a:schemeClr val="bg2"/>
                </a:solidFill>
                <a:latin typeface="+mn-lt"/>
                <a:ea typeface="+mn-ea"/>
                <a:cs typeface="+mn-cs"/>
              </a:defRPr>
            </a:lvl1pPr>
            <a:lvl2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accent1"/>
                </a:solidFill>
                <a:latin typeface="+mn-lt"/>
                <a:ea typeface="+mn-ea"/>
                <a:cs typeface="+mn-cs"/>
              </a:defRPr>
            </a:lvl5pPr>
            <a:lvl6pPr marL="271318" indent="-271318" algn="l" defTabSz="685434" rtl="0" eaLnBrk="1" latinLnBrk="0" hangingPunct="1">
              <a:lnSpc>
                <a:spcPct val="90000"/>
              </a:lnSpc>
              <a:spcBef>
                <a:spcPts val="600"/>
              </a:spcBef>
              <a:spcAft>
                <a:spcPts val="600"/>
              </a:spcAft>
              <a:buClr>
                <a:schemeClr val="bg2"/>
              </a:buClr>
              <a:buFont typeface="+mj-lt"/>
              <a:buAutoNum type="arabicPeriod"/>
              <a:tabLst/>
              <a:defRPr sz="2000" kern="1200">
                <a:solidFill>
                  <a:schemeClr val="bg2"/>
                </a:solidFill>
                <a:latin typeface="+mn-lt"/>
                <a:ea typeface="+mn-ea"/>
                <a:cs typeface="+mn-cs"/>
              </a:defRPr>
            </a:lvl6pPr>
            <a:lvl7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4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a:lstStyle>
          <a:p>
            <a:pPr marL="0" indent="0">
              <a:buFont typeface="+mj-lt"/>
              <a:buNone/>
            </a:pPr>
            <a:endParaRPr lang="nl-NL" altLang="ja-JP" sz="3200">
              <a:solidFill>
                <a:srgbClr val="3C8C93"/>
              </a:solidFill>
              <a:latin typeface="Calibri" panose="020F0502020204030204" pitchFamily="34" charset="0"/>
            </a:endParaRPr>
          </a:p>
          <a:p>
            <a:pPr marL="0" indent="0">
              <a:buFont typeface="+mj-lt"/>
              <a:buNone/>
            </a:pPr>
            <a:endParaRPr lang="nl-NL" altLang="ja-JP" sz="3200">
              <a:solidFill>
                <a:srgbClr val="3C8C93"/>
              </a:solidFill>
              <a:latin typeface="Calibri" panose="020F0502020204030204" pitchFamily="34" charset="0"/>
            </a:endParaRPr>
          </a:p>
          <a:p>
            <a:pPr marL="0" indent="0" algn="ctr">
              <a:buFontTx/>
              <a:buNone/>
            </a:pPr>
            <a:endParaRPr lang="nl-NL" altLang="nl-NL" sz="3800" dirty="0">
              <a:latin typeface="Calibri" panose="020F0502020204030204" pitchFamily="34" charset="0"/>
            </a:endParaRPr>
          </a:p>
        </p:txBody>
      </p:sp>
      <p:sp>
        <p:nvSpPr>
          <p:cNvPr id="25" name="Rectangle 24">
            <a:extLst>
              <a:ext uri="{FF2B5EF4-FFF2-40B4-BE49-F238E27FC236}">
                <a16:creationId xmlns:a16="http://schemas.microsoft.com/office/drawing/2014/main" id="{F9EA65A5-70A3-4753-8521-4285ED982FB0}"/>
              </a:ext>
            </a:extLst>
          </p:cNvPr>
          <p:cNvSpPr>
            <a:spLocks noGrp="1" noChangeArrowheads="1"/>
          </p:cNvSpPr>
          <p:nvPr/>
        </p:nvSpPr>
        <p:spPr bwMode="auto">
          <a:xfrm>
            <a:off x="375817" y="1166019"/>
            <a:ext cx="950595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defRPr/>
            </a:pPr>
            <a:r>
              <a:rPr lang="nl-NL" dirty="0">
                <a:latin typeface="Calibri" panose="020F0502020204030204" pitchFamily="34" charset="0"/>
                <a:cs typeface="+mn-cs"/>
              </a:rPr>
              <a:t>Communicatiemodel – functies van taalgebruik:</a:t>
            </a:r>
            <a:br>
              <a:rPr lang="nl-NL" dirty="0">
                <a:latin typeface="Calibri" panose="020F0502020204030204" pitchFamily="34" charset="0"/>
                <a:cs typeface="+mn-cs"/>
              </a:rPr>
            </a:br>
            <a:r>
              <a:rPr lang="nl-NL" sz="2400" dirty="0">
                <a:latin typeface="Calibri" panose="020F0502020204030204" pitchFamily="34" charset="0"/>
                <a:cs typeface="+mn-cs"/>
              </a:rPr>
              <a:t>zie p. 122 van </a:t>
            </a:r>
            <a:r>
              <a:rPr lang="nl-NL" sz="2400" i="1" dirty="0">
                <a:latin typeface="Calibri" panose="020F0502020204030204" pitchFamily="34" charset="0"/>
                <a:cs typeface="+mn-cs"/>
              </a:rPr>
              <a:t>Retorische kritiek</a:t>
            </a:r>
            <a:endParaRPr lang="nl-NL" dirty="0">
              <a:latin typeface="Calibri" panose="020F0502020204030204" pitchFamily="34" charset="0"/>
              <a:cs typeface="+mn-cs"/>
            </a:endParaRPr>
          </a:p>
          <a:p>
            <a:pPr marL="0" indent="0" eaLnBrk="1" hangingPunct="1">
              <a:buFontTx/>
              <a:buNone/>
              <a:defRPr/>
            </a:pPr>
            <a:endParaRPr lang="nl-NL" sz="500" dirty="0">
              <a:latin typeface="Calibri" panose="020F0502020204030204" pitchFamily="34" charset="0"/>
              <a:cs typeface="+mn-cs"/>
            </a:endParaRPr>
          </a:p>
          <a:p>
            <a:pPr marL="534988" indent="-534988" eaLnBrk="1" hangingPunct="1">
              <a:buFontTx/>
              <a:buAutoNum type="arabicPeriod"/>
              <a:defRPr/>
            </a:pPr>
            <a:r>
              <a:rPr lang="nl-NL" dirty="0">
                <a:solidFill>
                  <a:srgbClr val="3C8C93"/>
                </a:solidFill>
                <a:latin typeface="Calibri" panose="020F0502020204030204" pitchFamily="34" charset="0"/>
                <a:cs typeface="+mn-cs"/>
              </a:rPr>
              <a:t>Expressief	</a:t>
            </a:r>
            <a:r>
              <a:rPr lang="nl-NL" dirty="0">
                <a:latin typeface="Calibri" panose="020F0502020204030204" pitchFamily="34" charset="0"/>
                <a:cs typeface="+mn-cs"/>
              </a:rPr>
              <a:t>		jezelf uiten</a:t>
            </a:r>
          </a:p>
          <a:p>
            <a:pPr marL="534988" indent="-534988" eaLnBrk="1" hangingPunct="1">
              <a:buFontTx/>
              <a:buNone/>
              <a:defRPr/>
            </a:pPr>
            <a:r>
              <a:rPr lang="nl-NL" dirty="0">
                <a:solidFill>
                  <a:srgbClr val="3C8C93"/>
                </a:solidFill>
                <a:latin typeface="Calibri" panose="020F0502020204030204" pitchFamily="34" charset="0"/>
                <a:cs typeface="+mn-cs"/>
              </a:rPr>
              <a:t>2.	Sociaal	</a:t>
            </a:r>
            <a:r>
              <a:rPr lang="nl-NL" dirty="0">
                <a:latin typeface="Calibri" panose="020F0502020204030204" pitchFamily="34" charset="0"/>
                <a:cs typeface="+mn-cs"/>
              </a:rPr>
              <a:t>			band met publiek </a:t>
            </a:r>
          </a:p>
          <a:p>
            <a:pPr marL="534988" indent="-534988" eaLnBrk="1" hangingPunct="1">
              <a:buFontTx/>
              <a:buNone/>
              <a:defRPr/>
            </a:pPr>
            <a:r>
              <a:rPr lang="nl-NL" dirty="0">
                <a:latin typeface="Calibri" panose="020F0502020204030204" pitchFamily="34" charset="0"/>
                <a:cs typeface="+mn-cs"/>
              </a:rPr>
              <a:t>						versterken</a:t>
            </a:r>
          </a:p>
          <a:p>
            <a:pPr marL="534988" indent="-534988" eaLnBrk="1" hangingPunct="1">
              <a:buFontTx/>
              <a:buNone/>
              <a:defRPr/>
            </a:pPr>
            <a:r>
              <a:rPr lang="nl-NL" dirty="0">
                <a:solidFill>
                  <a:srgbClr val="3C8C93"/>
                </a:solidFill>
                <a:latin typeface="Calibri" panose="020F0502020204030204" pitchFamily="34" charset="0"/>
                <a:cs typeface="+mn-cs"/>
              </a:rPr>
              <a:t>3.	Diverterend</a:t>
            </a:r>
            <a:r>
              <a:rPr lang="nl-NL" dirty="0">
                <a:latin typeface="Calibri" panose="020F0502020204030204" pitchFamily="34" charset="0"/>
                <a:cs typeface="+mn-cs"/>
              </a:rPr>
              <a:t>			amuseren</a:t>
            </a:r>
          </a:p>
          <a:p>
            <a:pPr marL="534988" indent="-534988" eaLnBrk="1" hangingPunct="1">
              <a:buFontTx/>
              <a:buAutoNum type="arabicPeriod" startAt="4"/>
              <a:defRPr/>
            </a:pPr>
            <a:r>
              <a:rPr lang="nl-NL" dirty="0" err="1">
                <a:solidFill>
                  <a:srgbClr val="3C8C93"/>
                </a:solidFill>
                <a:latin typeface="Calibri" panose="020F0502020204030204" pitchFamily="34" charset="0"/>
                <a:cs typeface="+mn-cs"/>
              </a:rPr>
              <a:t>Referentieel</a:t>
            </a:r>
            <a:r>
              <a:rPr lang="nl-NL" dirty="0">
                <a:solidFill>
                  <a:srgbClr val="3C8C93"/>
                </a:solidFill>
                <a:latin typeface="Calibri" panose="020F0502020204030204" pitchFamily="34" charset="0"/>
                <a:cs typeface="+mn-cs"/>
              </a:rPr>
              <a:t>	</a:t>
            </a:r>
            <a:r>
              <a:rPr lang="nl-NL" dirty="0">
                <a:latin typeface="Calibri" panose="020F0502020204030204" pitchFamily="34" charset="0"/>
                <a:cs typeface="+mn-cs"/>
              </a:rPr>
              <a:t>		informeren</a:t>
            </a:r>
          </a:p>
          <a:p>
            <a:pPr marL="534988" indent="-534988" eaLnBrk="1" hangingPunct="1">
              <a:buFontTx/>
              <a:buAutoNum type="arabicPeriod" startAt="4"/>
              <a:defRPr/>
            </a:pPr>
            <a:r>
              <a:rPr lang="nl-NL" dirty="0">
                <a:solidFill>
                  <a:srgbClr val="3C8C93"/>
                </a:solidFill>
                <a:latin typeface="Calibri" panose="020F0502020204030204" pitchFamily="34" charset="0"/>
                <a:cs typeface="+mn-cs"/>
              </a:rPr>
              <a:t>Appellerend</a:t>
            </a:r>
            <a:r>
              <a:rPr lang="nl-NL" dirty="0">
                <a:latin typeface="Calibri" panose="020F0502020204030204" pitchFamily="34" charset="0"/>
                <a:cs typeface="+mn-cs"/>
              </a:rPr>
              <a:t>			aanzetten tot actie</a:t>
            </a:r>
          </a:p>
        </p:txBody>
      </p:sp>
    </p:spTree>
    <p:extLst>
      <p:ext uri="{BB962C8B-B14F-4D97-AF65-F5344CB8AC3E}">
        <p14:creationId xmlns:p14="http://schemas.microsoft.com/office/powerpoint/2010/main" val="74697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Stijlfiguren</a:t>
            </a:r>
          </a:p>
        </p:txBody>
      </p:sp>
      <p:sp>
        <p:nvSpPr>
          <p:cNvPr id="9" name="Rectangle 7">
            <a:extLst>
              <a:ext uri="{FF2B5EF4-FFF2-40B4-BE49-F238E27FC236}">
                <a16:creationId xmlns:a16="http://schemas.microsoft.com/office/drawing/2014/main" id="{0AD7AA8B-3D17-47C1-8C70-5DCA731B1222}"/>
              </a:ext>
            </a:extLst>
          </p:cNvPr>
          <p:cNvSpPr txBox="1">
            <a:spLocks noChangeArrowheads="1"/>
          </p:cNvSpPr>
          <p:nvPr/>
        </p:nvSpPr>
        <p:spPr>
          <a:xfrm>
            <a:off x="611188" y="1628775"/>
            <a:ext cx="7993062" cy="4464050"/>
          </a:xfrm>
          <a:prstGeom prst="rect">
            <a:avLst/>
          </a:prstGeom>
          <a:noFill/>
        </p:spPr>
        <p:txBody>
          <a:bodyPr vert="horz" wrap="none" lIns="0" tIns="0" rIns="0" bIns="0" rtlCol="0">
            <a:normAutofit/>
          </a:bodyPr>
          <a:lstStyle>
            <a:lvl1pPr marL="271318" indent="-271318" algn="l" defTabSz="685434" rtl="0" eaLnBrk="1" latinLnBrk="0" hangingPunct="1">
              <a:lnSpc>
                <a:spcPct val="90000"/>
              </a:lnSpc>
              <a:spcBef>
                <a:spcPts val="600"/>
              </a:spcBef>
              <a:spcAft>
                <a:spcPts val="600"/>
              </a:spcAft>
              <a:buClr>
                <a:schemeClr val="bg2"/>
              </a:buClr>
              <a:buFont typeface="+mj-lt"/>
              <a:buAutoNum type="arabicPeriod"/>
              <a:defRPr sz="2000" kern="1200">
                <a:solidFill>
                  <a:schemeClr val="bg2"/>
                </a:solidFill>
                <a:latin typeface="+mn-lt"/>
                <a:ea typeface="+mn-ea"/>
                <a:cs typeface="+mn-cs"/>
              </a:defRPr>
            </a:lvl1pPr>
            <a:lvl2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accent1"/>
                </a:solidFill>
                <a:latin typeface="+mn-lt"/>
                <a:ea typeface="+mn-ea"/>
                <a:cs typeface="+mn-cs"/>
              </a:defRPr>
            </a:lvl5pPr>
            <a:lvl6pPr marL="271318" indent="-271318" algn="l" defTabSz="685434" rtl="0" eaLnBrk="1" latinLnBrk="0" hangingPunct="1">
              <a:lnSpc>
                <a:spcPct val="90000"/>
              </a:lnSpc>
              <a:spcBef>
                <a:spcPts val="600"/>
              </a:spcBef>
              <a:spcAft>
                <a:spcPts val="600"/>
              </a:spcAft>
              <a:buClr>
                <a:schemeClr val="bg2"/>
              </a:buClr>
              <a:buFont typeface="+mj-lt"/>
              <a:buAutoNum type="arabicPeriod"/>
              <a:tabLst/>
              <a:defRPr sz="2000" kern="1200">
                <a:solidFill>
                  <a:schemeClr val="bg2"/>
                </a:solidFill>
                <a:latin typeface="+mn-lt"/>
                <a:ea typeface="+mn-ea"/>
                <a:cs typeface="+mn-cs"/>
              </a:defRPr>
            </a:lvl6pPr>
            <a:lvl7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4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a:lstStyle>
          <a:p>
            <a:pPr marL="0" indent="0">
              <a:buFont typeface="+mj-lt"/>
              <a:buNone/>
            </a:pPr>
            <a:endParaRPr lang="nl-NL" altLang="ja-JP" sz="3200">
              <a:solidFill>
                <a:srgbClr val="3C8C93"/>
              </a:solidFill>
              <a:latin typeface="Calibri" panose="020F0502020204030204" pitchFamily="34" charset="0"/>
            </a:endParaRPr>
          </a:p>
          <a:p>
            <a:pPr marL="0" indent="0">
              <a:buFont typeface="+mj-lt"/>
              <a:buNone/>
            </a:pPr>
            <a:endParaRPr lang="nl-NL" altLang="ja-JP" sz="3200">
              <a:solidFill>
                <a:srgbClr val="3C8C93"/>
              </a:solidFill>
              <a:latin typeface="Calibri" panose="020F0502020204030204" pitchFamily="34" charset="0"/>
            </a:endParaRPr>
          </a:p>
          <a:p>
            <a:pPr marL="0" indent="0" algn="ctr">
              <a:buFontTx/>
              <a:buNone/>
            </a:pPr>
            <a:endParaRPr lang="nl-NL" altLang="nl-NL" sz="3800" dirty="0">
              <a:latin typeface="Calibri" panose="020F0502020204030204" pitchFamily="34" charset="0"/>
            </a:endParaRPr>
          </a:p>
        </p:txBody>
      </p:sp>
      <p:sp>
        <p:nvSpPr>
          <p:cNvPr id="25" name="Rectangle 24">
            <a:extLst>
              <a:ext uri="{FF2B5EF4-FFF2-40B4-BE49-F238E27FC236}">
                <a16:creationId xmlns:a16="http://schemas.microsoft.com/office/drawing/2014/main" id="{F9EA65A5-70A3-4753-8521-4285ED982FB0}"/>
              </a:ext>
            </a:extLst>
          </p:cNvPr>
          <p:cNvSpPr>
            <a:spLocks noGrp="1" noChangeArrowheads="1"/>
          </p:cNvSpPr>
          <p:nvPr/>
        </p:nvSpPr>
        <p:spPr bwMode="auto">
          <a:xfrm>
            <a:off x="375817" y="1166019"/>
            <a:ext cx="836351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defRPr/>
            </a:pPr>
            <a:r>
              <a:rPr lang="nl-NL" dirty="0">
                <a:latin typeface="Calibri" panose="020F0502020204030204" pitchFamily="34" charset="0"/>
                <a:cs typeface="+mn-cs"/>
              </a:rPr>
              <a:t>Communicatiemodel – functies van taalgebruik:</a:t>
            </a:r>
          </a:p>
          <a:p>
            <a:pPr marL="0" indent="0" eaLnBrk="1" hangingPunct="1">
              <a:buFontTx/>
              <a:buNone/>
              <a:defRPr/>
            </a:pPr>
            <a:endParaRPr lang="nl-NL" sz="500" dirty="0">
              <a:latin typeface="Calibri" panose="020F0502020204030204" pitchFamily="34" charset="0"/>
              <a:cs typeface="+mn-cs"/>
            </a:endParaRPr>
          </a:p>
          <a:p>
            <a:pPr marL="534988" indent="-534988" eaLnBrk="1" hangingPunct="1">
              <a:buFontTx/>
              <a:buAutoNum type="arabicPeriod"/>
              <a:defRPr/>
            </a:pPr>
            <a:r>
              <a:rPr lang="nl-NL" dirty="0">
                <a:solidFill>
                  <a:srgbClr val="3C8C93"/>
                </a:solidFill>
                <a:latin typeface="Calibri" panose="020F0502020204030204" pitchFamily="34" charset="0"/>
                <a:cs typeface="+mn-cs"/>
              </a:rPr>
              <a:t>Expressief	</a:t>
            </a:r>
            <a:r>
              <a:rPr lang="nl-NL" dirty="0">
                <a:latin typeface="Calibri" panose="020F0502020204030204" pitchFamily="34" charset="0"/>
                <a:cs typeface="+mn-cs"/>
              </a:rPr>
              <a:t>		</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NL" sz="5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Ethos-</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vergrotend</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 (</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beroep</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 op </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deskundigheid</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 </a:t>
            </a:r>
          </a:p>
          <a:p>
            <a:pPr marL="184150" marR="0" lvl="0" indent="-184150" algn="l" defTabSz="914400" rtl="0" eaLnBrk="1" fontAlgn="base" latinLnBrk="0" hangingPunct="1">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Sententie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It’s not a war on drugs, it’s a war on personal freedom</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84150" algn="l" defTabSz="914400" rtl="0" eaLnBrk="1" fontAlgn="base" latinLnBrk="0" hangingPunct="1">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Oneliner</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Ich bin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ein</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Berliner</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84150" algn="l" defTabSz="914400" rtl="0" eaLnBrk="1" fontAlgn="base" latinLnBrk="0" hangingPunct="1">
              <a:lnSpc>
                <a:spcPct val="100000"/>
              </a:lnSpc>
              <a:spcBef>
                <a:spcPct val="20000"/>
              </a:spcBef>
              <a:spcAft>
                <a:spcPct val="0"/>
              </a:spcAft>
              <a:buClrTx/>
              <a:buSzTx/>
              <a:buFontTx/>
              <a:buChar char="-"/>
              <a:tabLst/>
              <a:defRPr/>
            </a:pPr>
            <a:endParaRPr kumimoji="0" lang="en-US" altLang="ja-JP" sz="8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Ethos-</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vergrotend</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 (</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beroep</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 op </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welwillendheid</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 </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lang="en-US" altLang="en-NL" sz="2200" kern="0" dirty="0" err="1">
                <a:solidFill>
                  <a:srgbClr val="3C8C93"/>
                </a:solidFill>
                <a:latin typeface="Calibri" panose="020F0502020204030204" pitchFamily="34" charset="0"/>
                <a:ea typeface="ＭＳ Ｐゴシック"/>
              </a:rPr>
              <a:t>Oneliner</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‘Ich bin </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ein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Berliner’</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Perifrase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De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eerste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zwarte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president van de VS</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i.p.v</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Obama</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Retorische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vraag</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lang="en-US" altLang="en-GB" sz="2200" kern="0" dirty="0">
                <a:solidFill>
                  <a:srgbClr val="3C8C93"/>
                </a:solidFill>
                <a:latin typeface="Calibri" panose="020F0502020204030204" pitchFamily="34" charset="0"/>
                <a:ea typeface="ＭＳ Ｐゴシック"/>
              </a:rPr>
              <a:t>Hoe lang </a:t>
            </a:r>
            <a:r>
              <a:rPr lang="en-US" altLang="en-GB" sz="2200" kern="0" dirty="0" err="1">
                <a:solidFill>
                  <a:srgbClr val="3C8C93"/>
                </a:solidFill>
                <a:latin typeface="Calibri" panose="020F0502020204030204" pitchFamily="34" charset="0"/>
                <a:ea typeface="ＭＳ Ｐゴシック"/>
              </a:rPr>
              <a:t>gaat</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dit</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nog</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duren</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534988" indent="-534988" eaLnBrk="1" hangingPunct="1">
              <a:buFontTx/>
              <a:buNone/>
              <a:defRPr/>
            </a:pPr>
            <a:endParaRPr lang="nl-NL" dirty="0">
              <a:latin typeface="Calibri" panose="020F0502020204030204" pitchFamily="34" charset="0"/>
              <a:cs typeface="+mn-cs"/>
            </a:endParaRPr>
          </a:p>
        </p:txBody>
      </p:sp>
      <p:sp>
        <p:nvSpPr>
          <p:cNvPr id="7" name="TextBox 14">
            <a:extLst>
              <a:ext uri="{FF2B5EF4-FFF2-40B4-BE49-F238E27FC236}">
                <a16:creationId xmlns:a16="http://schemas.microsoft.com/office/drawing/2014/main" id="{5A9895B7-3BCC-40D1-A74E-21FC7CB7104B}"/>
              </a:ext>
            </a:extLst>
          </p:cNvPr>
          <p:cNvSpPr txBox="1"/>
          <p:nvPr/>
        </p:nvSpPr>
        <p:spPr>
          <a:xfrm>
            <a:off x="0" y="5565338"/>
            <a:ext cx="9144000" cy="1292662"/>
          </a:xfrm>
          <a:prstGeom prst="rect">
            <a:avLst/>
          </a:prstGeom>
          <a:solidFill>
            <a:srgbClr val="002060"/>
          </a:solidFill>
          <a:ln>
            <a:solidFill>
              <a:srgbClr val="002060"/>
            </a:solidFill>
          </a:ln>
        </p:spPr>
        <p:txBody>
          <a:bodyPr>
            <a:spAutoFit/>
          </a:bodyPr>
          <a:lstStyle/>
          <a:p>
            <a:pPr marL="352425">
              <a:defRPr/>
            </a:pPr>
            <a:endParaRPr lang="nl-NL" sz="1200" dirty="0">
              <a:solidFill>
                <a:srgbClr val="FFFF00"/>
              </a:solidFill>
              <a:latin typeface="Calibri" panose="020F0502020204030204" pitchFamily="34" charset="0"/>
            </a:endParaRPr>
          </a:p>
          <a:p>
            <a:pPr marL="184150" lvl="0">
              <a:defRPr/>
            </a:pPr>
            <a:r>
              <a:rPr lang="nl-NL" sz="2400" b="1" dirty="0">
                <a:solidFill>
                  <a:srgbClr val="FFFFFF"/>
                </a:solidFill>
                <a:latin typeface="Calibri" panose="020F0502020204030204" pitchFamily="34" charset="0"/>
                <a:cs typeface="Calibri" panose="020F0502020204030204" pitchFamily="34" charset="0"/>
              </a:rPr>
              <a:t>2. Waarom is </a:t>
            </a:r>
            <a:r>
              <a:rPr lang="nl-NL" sz="2400" b="1" dirty="0">
                <a:solidFill>
                  <a:srgbClr val="FFFF00"/>
                </a:solidFill>
                <a:latin typeface="Calibri" panose="020F0502020204030204" pitchFamily="34" charset="0"/>
                <a:cs typeface="Calibri" panose="020F0502020204030204" pitchFamily="34" charset="0"/>
              </a:rPr>
              <a:t>eerlijkheid</a:t>
            </a:r>
            <a:r>
              <a:rPr lang="nl-NL" sz="2400" b="1" dirty="0">
                <a:solidFill>
                  <a:srgbClr val="FFFFFF"/>
                </a:solidFill>
                <a:latin typeface="Calibri" panose="020F0502020204030204" pitchFamily="34" charset="0"/>
                <a:cs typeface="Calibri" panose="020F0502020204030204" pitchFamily="34" charset="0"/>
              </a:rPr>
              <a:t> moeilijk uit te drukken in een stijlfiguur en hoe kun je toch eerlijk overkomen?</a:t>
            </a:r>
            <a:endParaRPr lang="en-NL" sz="2400" b="1" dirty="0">
              <a:solidFill>
                <a:srgbClr val="FFFFFF"/>
              </a:solidFill>
              <a:latin typeface="Calibri" panose="020F0502020204030204" pitchFamily="34" charset="0"/>
              <a:cs typeface="Calibri" panose="020F0502020204030204" pitchFamily="34" charset="0"/>
            </a:endParaRPr>
          </a:p>
          <a:p>
            <a:pPr marL="352425">
              <a:defRPr/>
            </a:pPr>
            <a:endParaRPr lang="en-GB" dirty="0"/>
          </a:p>
        </p:txBody>
      </p:sp>
    </p:spTree>
    <p:extLst>
      <p:ext uri="{BB962C8B-B14F-4D97-AF65-F5344CB8AC3E}">
        <p14:creationId xmlns:p14="http://schemas.microsoft.com/office/powerpoint/2010/main" val="502380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Stijlfiguren</a:t>
            </a:r>
          </a:p>
        </p:txBody>
      </p:sp>
      <p:sp>
        <p:nvSpPr>
          <p:cNvPr id="9" name="Rectangle 7">
            <a:extLst>
              <a:ext uri="{FF2B5EF4-FFF2-40B4-BE49-F238E27FC236}">
                <a16:creationId xmlns:a16="http://schemas.microsoft.com/office/drawing/2014/main" id="{0AD7AA8B-3D17-47C1-8C70-5DCA731B1222}"/>
              </a:ext>
            </a:extLst>
          </p:cNvPr>
          <p:cNvSpPr txBox="1">
            <a:spLocks noChangeArrowheads="1"/>
          </p:cNvSpPr>
          <p:nvPr/>
        </p:nvSpPr>
        <p:spPr>
          <a:xfrm>
            <a:off x="611188" y="1628775"/>
            <a:ext cx="7993062" cy="4464050"/>
          </a:xfrm>
          <a:prstGeom prst="rect">
            <a:avLst/>
          </a:prstGeom>
          <a:noFill/>
        </p:spPr>
        <p:txBody>
          <a:bodyPr vert="horz" wrap="none" lIns="0" tIns="0" rIns="0" bIns="0" rtlCol="0">
            <a:normAutofit/>
          </a:bodyPr>
          <a:lstStyle>
            <a:lvl1pPr marL="271318" indent="-271318" algn="l" defTabSz="685434" rtl="0" eaLnBrk="1" latinLnBrk="0" hangingPunct="1">
              <a:lnSpc>
                <a:spcPct val="90000"/>
              </a:lnSpc>
              <a:spcBef>
                <a:spcPts val="600"/>
              </a:spcBef>
              <a:spcAft>
                <a:spcPts val="600"/>
              </a:spcAft>
              <a:buClr>
                <a:schemeClr val="bg2"/>
              </a:buClr>
              <a:buFont typeface="+mj-lt"/>
              <a:buAutoNum type="arabicPeriod"/>
              <a:defRPr sz="2000" kern="1200">
                <a:solidFill>
                  <a:schemeClr val="bg2"/>
                </a:solidFill>
                <a:latin typeface="+mn-lt"/>
                <a:ea typeface="+mn-ea"/>
                <a:cs typeface="+mn-cs"/>
              </a:defRPr>
            </a:lvl1pPr>
            <a:lvl2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accent1"/>
                </a:solidFill>
                <a:latin typeface="+mn-lt"/>
                <a:ea typeface="+mn-ea"/>
                <a:cs typeface="+mn-cs"/>
              </a:defRPr>
            </a:lvl5pPr>
            <a:lvl6pPr marL="271318" indent="-271318" algn="l" defTabSz="685434" rtl="0" eaLnBrk="1" latinLnBrk="0" hangingPunct="1">
              <a:lnSpc>
                <a:spcPct val="90000"/>
              </a:lnSpc>
              <a:spcBef>
                <a:spcPts val="600"/>
              </a:spcBef>
              <a:spcAft>
                <a:spcPts val="600"/>
              </a:spcAft>
              <a:buClr>
                <a:schemeClr val="bg2"/>
              </a:buClr>
              <a:buFont typeface="+mj-lt"/>
              <a:buAutoNum type="arabicPeriod"/>
              <a:tabLst/>
              <a:defRPr sz="2000" kern="1200">
                <a:solidFill>
                  <a:schemeClr val="bg2"/>
                </a:solidFill>
                <a:latin typeface="+mn-lt"/>
                <a:ea typeface="+mn-ea"/>
                <a:cs typeface="+mn-cs"/>
              </a:defRPr>
            </a:lvl6pPr>
            <a:lvl7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4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a:lstStyle>
          <a:p>
            <a:pPr marL="0" indent="0">
              <a:buFont typeface="+mj-lt"/>
              <a:buNone/>
            </a:pPr>
            <a:endParaRPr lang="nl-NL" altLang="ja-JP" sz="3200">
              <a:solidFill>
                <a:srgbClr val="3C8C93"/>
              </a:solidFill>
              <a:latin typeface="Calibri" panose="020F0502020204030204" pitchFamily="34" charset="0"/>
            </a:endParaRPr>
          </a:p>
          <a:p>
            <a:pPr marL="0" indent="0">
              <a:buFont typeface="+mj-lt"/>
              <a:buNone/>
            </a:pPr>
            <a:endParaRPr lang="nl-NL" altLang="ja-JP" sz="3200">
              <a:solidFill>
                <a:srgbClr val="3C8C93"/>
              </a:solidFill>
              <a:latin typeface="Calibri" panose="020F0502020204030204" pitchFamily="34" charset="0"/>
            </a:endParaRPr>
          </a:p>
          <a:p>
            <a:pPr marL="0" indent="0" algn="ctr">
              <a:buFontTx/>
              <a:buNone/>
            </a:pPr>
            <a:endParaRPr lang="nl-NL" altLang="nl-NL" sz="3800" dirty="0">
              <a:latin typeface="Calibri" panose="020F0502020204030204" pitchFamily="34" charset="0"/>
            </a:endParaRPr>
          </a:p>
        </p:txBody>
      </p:sp>
      <p:sp>
        <p:nvSpPr>
          <p:cNvPr id="25" name="Rectangle 24">
            <a:extLst>
              <a:ext uri="{FF2B5EF4-FFF2-40B4-BE49-F238E27FC236}">
                <a16:creationId xmlns:a16="http://schemas.microsoft.com/office/drawing/2014/main" id="{F9EA65A5-70A3-4753-8521-4285ED982FB0}"/>
              </a:ext>
            </a:extLst>
          </p:cNvPr>
          <p:cNvSpPr>
            <a:spLocks noGrp="1" noChangeArrowheads="1"/>
          </p:cNvSpPr>
          <p:nvPr/>
        </p:nvSpPr>
        <p:spPr bwMode="auto">
          <a:xfrm>
            <a:off x="375817" y="1166019"/>
            <a:ext cx="836351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defRPr/>
            </a:pPr>
            <a:r>
              <a:rPr lang="nl-NL" dirty="0">
                <a:latin typeface="Calibri" panose="020F0502020204030204" pitchFamily="34" charset="0"/>
                <a:cs typeface="+mn-cs"/>
              </a:rPr>
              <a:t>Communicatiemodel – functies van taalgebruik:</a:t>
            </a:r>
          </a:p>
          <a:p>
            <a:pPr marL="0" indent="0" eaLnBrk="1" hangingPunct="1">
              <a:buFontTx/>
              <a:buNone/>
              <a:defRPr/>
            </a:pPr>
            <a:endParaRPr lang="nl-NL" sz="500" dirty="0">
              <a:latin typeface="Calibri" panose="020F0502020204030204" pitchFamily="34" charset="0"/>
              <a:cs typeface="+mn-cs"/>
            </a:endParaRPr>
          </a:p>
          <a:p>
            <a:pPr marL="534988" indent="-534988" eaLnBrk="1" hangingPunct="1">
              <a:buFontTx/>
              <a:buAutoNum type="arabicPeriod"/>
              <a:defRPr/>
            </a:pPr>
            <a:r>
              <a:rPr lang="nl-NL" dirty="0">
                <a:solidFill>
                  <a:srgbClr val="3C8C93"/>
                </a:solidFill>
                <a:latin typeface="Calibri" panose="020F0502020204030204" pitchFamily="34" charset="0"/>
                <a:cs typeface="+mn-cs"/>
              </a:rPr>
              <a:t>Expressief	</a:t>
            </a:r>
            <a:r>
              <a:rPr lang="nl-NL" dirty="0">
                <a:latin typeface="Calibri" panose="020F0502020204030204" pitchFamily="34" charset="0"/>
                <a:cs typeface="+mn-cs"/>
              </a:rPr>
              <a:t>		</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NL" sz="5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Pathos-</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vergrotend</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 </a:t>
            </a:r>
          </a:p>
          <a:p>
            <a:pPr marL="184150" marR="0" lvl="0" indent="-184150"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Exclamatie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Hoera</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84150"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Hyperbool</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Ik</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heb</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echt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een</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eeuw</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gewacht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op die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bus</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84150"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Epitheton</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Gevleugelde</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woorden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‘Teflon Mark’</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84150"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Anafoor</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Zo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mooi</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zo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lief</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zo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aardig</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84150"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Climax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Meren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zeeën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oceanen</a:t>
            </a:r>
            <a:r>
              <a:rPr lang="en-US" altLang="en-GB" sz="2200" kern="0" dirty="0">
                <a:solidFill>
                  <a:srgbClr val="3C8C93"/>
                </a:solidFill>
                <a:latin typeface="Calibri" panose="020F0502020204030204" pitchFamily="34" charset="0"/>
                <a:ea typeface="ＭＳ Ｐゴシック"/>
              </a:rPr>
              <a:t>!</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534988" indent="-534988" eaLnBrk="1" hangingPunct="1">
              <a:buFontTx/>
              <a:buNone/>
              <a:defRPr/>
            </a:pPr>
            <a:endParaRPr lang="nl-NL" dirty="0">
              <a:latin typeface="Calibri" panose="020F0502020204030204" pitchFamily="34" charset="0"/>
              <a:cs typeface="+mn-cs"/>
            </a:endParaRPr>
          </a:p>
        </p:txBody>
      </p:sp>
    </p:spTree>
    <p:extLst>
      <p:ext uri="{BB962C8B-B14F-4D97-AF65-F5344CB8AC3E}">
        <p14:creationId xmlns:p14="http://schemas.microsoft.com/office/powerpoint/2010/main" val="3505823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Stijlfiguren</a:t>
            </a:r>
          </a:p>
        </p:txBody>
      </p:sp>
      <p:sp>
        <p:nvSpPr>
          <p:cNvPr id="9" name="Rectangle 7">
            <a:extLst>
              <a:ext uri="{FF2B5EF4-FFF2-40B4-BE49-F238E27FC236}">
                <a16:creationId xmlns:a16="http://schemas.microsoft.com/office/drawing/2014/main" id="{0AD7AA8B-3D17-47C1-8C70-5DCA731B1222}"/>
              </a:ext>
            </a:extLst>
          </p:cNvPr>
          <p:cNvSpPr txBox="1">
            <a:spLocks noChangeArrowheads="1"/>
          </p:cNvSpPr>
          <p:nvPr/>
        </p:nvSpPr>
        <p:spPr>
          <a:xfrm>
            <a:off x="611188" y="1628775"/>
            <a:ext cx="7993062" cy="4464050"/>
          </a:xfrm>
          <a:prstGeom prst="rect">
            <a:avLst/>
          </a:prstGeom>
          <a:noFill/>
        </p:spPr>
        <p:txBody>
          <a:bodyPr vert="horz" wrap="none" lIns="0" tIns="0" rIns="0" bIns="0" rtlCol="0">
            <a:normAutofit/>
          </a:bodyPr>
          <a:lstStyle>
            <a:lvl1pPr marL="271318" indent="-271318" algn="l" defTabSz="685434" rtl="0" eaLnBrk="1" latinLnBrk="0" hangingPunct="1">
              <a:lnSpc>
                <a:spcPct val="90000"/>
              </a:lnSpc>
              <a:spcBef>
                <a:spcPts val="600"/>
              </a:spcBef>
              <a:spcAft>
                <a:spcPts val="600"/>
              </a:spcAft>
              <a:buClr>
                <a:schemeClr val="bg2"/>
              </a:buClr>
              <a:buFont typeface="+mj-lt"/>
              <a:buAutoNum type="arabicPeriod"/>
              <a:defRPr sz="2000" kern="1200">
                <a:solidFill>
                  <a:schemeClr val="bg2"/>
                </a:solidFill>
                <a:latin typeface="+mn-lt"/>
                <a:ea typeface="+mn-ea"/>
                <a:cs typeface="+mn-cs"/>
              </a:defRPr>
            </a:lvl1pPr>
            <a:lvl2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accent1"/>
                </a:solidFill>
                <a:latin typeface="+mn-lt"/>
                <a:ea typeface="+mn-ea"/>
                <a:cs typeface="+mn-cs"/>
              </a:defRPr>
            </a:lvl5pPr>
            <a:lvl6pPr marL="271318" indent="-271318" algn="l" defTabSz="685434" rtl="0" eaLnBrk="1" latinLnBrk="0" hangingPunct="1">
              <a:lnSpc>
                <a:spcPct val="90000"/>
              </a:lnSpc>
              <a:spcBef>
                <a:spcPts val="600"/>
              </a:spcBef>
              <a:spcAft>
                <a:spcPts val="600"/>
              </a:spcAft>
              <a:buClr>
                <a:schemeClr val="bg2"/>
              </a:buClr>
              <a:buFont typeface="+mj-lt"/>
              <a:buAutoNum type="arabicPeriod"/>
              <a:tabLst/>
              <a:defRPr sz="2000" kern="1200">
                <a:solidFill>
                  <a:schemeClr val="bg2"/>
                </a:solidFill>
                <a:latin typeface="+mn-lt"/>
                <a:ea typeface="+mn-ea"/>
                <a:cs typeface="+mn-cs"/>
              </a:defRPr>
            </a:lvl6pPr>
            <a:lvl7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4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a:lstStyle>
          <a:p>
            <a:pPr marL="0" indent="0">
              <a:buFont typeface="+mj-lt"/>
              <a:buNone/>
            </a:pPr>
            <a:endParaRPr lang="nl-NL" altLang="ja-JP" sz="3200">
              <a:solidFill>
                <a:srgbClr val="3C8C93"/>
              </a:solidFill>
              <a:latin typeface="Calibri" panose="020F0502020204030204" pitchFamily="34" charset="0"/>
            </a:endParaRPr>
          </a:p>
          <a:p>
            <a:pPr marL="0" indent="0">
              <a:buFont typeface="+mj-lt"/>
              <a:buNone/>
            </a:pPr>
            <a:endParaRPr lang="nl-NL" altLang="ja-JP" sz="3200">
              <a:solidFill>
                <a:srgbClr val="3C8C93"/>
              </a:solidFill>
              <a:latin typeface="Calibri" panose="020F0502020204030204" pitchFamily="34" charset="0"/>
            </a:endParaRPr>
          </a:p>
          <a:p>
            <a:pPr marL="0" indent="0" algn="ctr">
              <a:buFontTx/>
              <a:buNone/>
            </a:pPr>
            <a:endParaRPr lang="nl-NL" altLang="nl-NL" sz="3800" dirty="0">
              <a:latin typeface="Calibri" panose="020F0502020204030204" pitchFamily="34" charset="0"/>
            </a:endParaRPr>
          </a:p>
        </p:txBody>
      </p:sp>
      <p:sp>
        <p:nvSpPr>
          <p:cNvPr id="25" name="Rectangle 24">
            <a:extLst>
              <a:ext uri="{FF2B5EF4-FFF2-40B4-BE49-F238E27FC236}">
                <a16:creationId xmlns:a16="http://schemas.microsoft.com/office/drawing/2014/main" id="{F9EA65A5-70A3-4753-8521-4285ED982FB0}"/>
              </a:ext>
            </a:extLst>
          </p:cNvPr>
          <p:cNvSpPr>
            <a:spLocks noGrp="1" noChangeArrowheads="1"/>
          </p:cNvSpPr>
          <p:nvPr/>
        </p:nvSpPr>
        <p:spPr bwMode="auto">
          <a:xfrm>
            <a:off x="375817" y="1166019"/>
            <a:ext cx="836351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defRPr/>
            </a:pPr>
            <a:r>
              <a:rPr lang="nl-NL" dirty="0">
                <a:latin typeface="Calibri" panose="020F0502020204030204" pitchFamily="34" charset="0"/>
                <a:cs typeface="+mn-cs"/>
              </a:rPr>
              <a:t>Communicatiemodel – functies van taalgebruik:</a:t>
            </a:r>
          </a:p>
          <a:p>
            <a:pPr marL="0" indent="0" eaLnBrk="1" hangingPunct="1">
              <a:buFontTx/>
              <a:buNone/>
              <a:defRPr/>
            </a:pPr>
            <a:endParaRPr lang="nl-NL" sz="500" dirty="0">
              <a:latin typeface="Calibri" panose="020F0502020204030204" pitchFamily="34" charset="0"/>
              <a:cs typeface="+mn-cs"/>
            </a:endParaRPr>
          </a:p>
          <a:p>
            <a:pPr marL="534988" indent="-534988" eaLnBrk="1" hangingPunct="1">
              <a:buFontTx/>
              <a:buNone/>
              <a:defRPr/>
            </a:pPr>
            <a:r>
              <a:rPr lang="nl-NL" dirty="0">
                <a:solidFill>
                  <a:srgbClr val="3C8C93"/>
                </a:solidFill>
                <a:latin typeface="Calibri" panose="020F0502020204030204" pitchFamily="34" charset="0"/>
                <a:cs typeface="+mn-cs"/>
              </a:rPr>
              <a:t>2.	Sociaal	</a:t>
            </a:r>
            <a:endParaRPr lang="nl-NL" dirty="0">
              <a:latin typeface="Calibri" panose="020F0502020204030204" pitchFamily="34" charset="0"/>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NL" sz="5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Ethos-</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vergrotend</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 (</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beroep</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 op </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welwillendheid</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 </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Aanspreking</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jij</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lang="en-US" altLang="en-GB" sz="2200" kern="0" dirty="0">
                <a:solidFill>
                  <a:srgbClr val="3C8C93"/>
                </a:solidFill>
                <a:latin typeface="Calibri" panose="020F0502020204030204" pitchFamily="34" charset="0"/>
                <a:ea typeface="ＭＳ Ｐゴシック"/>
              </a:rPr>
              <a:t>, ‘u’, ‘my fellow Americans’</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Inclusief</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we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Dit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is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waar</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wij</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voor</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staan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Allusie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(‘To party or not to party, that’s the question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Veel</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mensen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zijn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een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Garfield in het </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diepst</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lang="en-US" altLang="en-GB" sz="2200" kern="0" dirty="0">
                <a:solidFill>
                  <a:srgbClr val="3C8C93"/>
                </a:solidFill>
                <a:latin typeface="Calibri" panose="020F0502020204030204" pitchFamily="34" charset="0"/>
                <a:ea typeface="ＭＳ Ｐゴシック"/>
              </a:rPr>
              <a:t>van </a:t>
            </a:r>
            <a:r>
              <a:rPr lang="en-US" altLang="en-GB" sz="2200" kern="0" dirty="0" err="1">
                <a:solidFill>
                  <a:srgbClr val="3C8C93"/>
                </a:solidFill>
                <a:latin typeface="Calibri" panose="020F0502020204030204" pitchFamily="34" charset="0"/>
                <a:ea typeface="ＭＳ Ｐゴシック"/>
              </a:rPr>
              <a:t>hun</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gedachten</a:t>
            </a:r>
            <a:r>
              <a:rPr lang="en-US" altLang="en-GB" sz="2200" kern="0" dirty="0">
                <a:solidFill>
                  <a:srgbClr val="3C8C93"/>
                </a:solidFill>
                <a:latin typeface="Calibri" panose="020F0502020204030204" pitchFamily="34" charset="0"/>
                <a:ea typeface="ＭＳ Ｐゴシック"/>
              </a:rPr>
              <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Ironie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lang="en-US" altLang="en-GB" sz="2200" kern="0" dirty="0">
                <a:solidFill>
                  <a:srgbClr val="3C8C93"/>
                </a:solidFill>
                <a:latin typeface="Calibri" panose="020F0502020204030204" pitchFamily="34" charset="0"/>
                <a:ea typeface="ＭＳ Ｐゴシック"/>
              </a:rPr>
              <a:t>Je </a:t>
            </a:r>
            <a:r>
              <a:rPr lang="en-US" altLang="en-GB" sz="2200" kern="0" dirty="0" err="1">
                <a:solidFill>
                  <a:srgbClr val="3C8C93"/>
                </a:solidFill>
                <a:latin typeface="Calibri" panose="020F0502020204030204" pitchFamily="34" charset="0"/>
                <a:ea typeface="ＭＳ Ｐゴシック"/>
              </a:rPr>
              <a:t>moet</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ook</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respecteren</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dat</a:t>
            </a:r>
            <a:r>
              <a:rPr lang="en-US" altLang="en-GB" sz="2200" kern="0" dirty="0">
                <a:solidFill>
                  <a:srgbClr val="3C8C93"/>
                </a:solidFill>
                <a:latin typeface="Calibri" panose="020F0502020204030204" pitchFamily="34" charset="0"/>
                <a:ea typeface="ＭＳ Ｐゴシック"/>
              </a:rPr>
              <a:t> het tempo van </a:t>
            </a:r>
            <a:r>
              <a:rPr lang="en-US" altLang="en-GB" sz="2200" kern="0" dirty="0" err="1">
                <a:solidFill>
                  <a:srgbClr val="3C8C93"/>
                </a:solidFill>
                <a:latin typeface="Calibri" panose="020F0502020204030204" pitchFamily="34" charset="0"/>
                <a:ea typeface="ＭＳ Ｐゴシック"/>
              </a:rPr>
              <a:t>verandering</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voor</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sommige</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partijen</a:t>
            </a:r>
            <a:r>
              <a:rPr lang="en-US" altLang="en-GB" sz="2200" kern="0" dirty="0">
                <a:solidFill>
                  <a:srgbClr val="3C8C93"/>
                </a:solidFill>
                <a:latin typeface="Calibri" panose="020F0502020204030204" pitchFamily="34" charset="0"/>
                <a:ea typeface="ＭＳ Ｐゴシック"/>
              </a:rPr>
              <a:t> wat </a:t>
            </a:r>
            <a:r>
              <a:rPr lang="en-US" altLang="en-GB" sz="2200" kern="0" dirty="0" err="1">
                <a:solidFill>
                  <a:srgbClr val="3C8C93"/>
                </a:solidFill>
                <a:latin typeface="Calibri" panose="020F0502020204030204" pitchFamily="34" charset="0"/>
                <a:ea typeface="ＭＳ Ｐゴシック"/>
              </a:rPr>
              <a:t>te</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snel</a:t>
            </a:r>
            <a:r>
              <a:rPr lang="en-US" altLang="en-GB" sz="2200" kern="0" dirty="0">
                <a:solidFill>
                  <a:srgbClr val="3C8C93"/>
                </a:solidFill>
                <a:latin typeface="Calibri" panose="020F0502020204030204" pitchFamily="34" charset="0"/>
                <a:ea typeface="ＭＳ Ｐゴシック"/>
              </a:rPr>
              <a:t> </a:t>
            </a:r>
            <a:r>
              <a:rPr lang="en-US" altLang="en-GB" sz="2200" kern="0" dirty="0" err="1">
                <a:solidFill>
                  <a:srgbClr val="3C8C93"/>
                </a:solidFill>
                <a:latin typeface="Calibri" panose="020F0502020204030204" pitchFamily="34" charset="0"/>
                <a:ea typeface="ＭＳ Ｐゴシック"/>
              </a:rPr>
              <a:t>gaat</a:t>
            </a:r>
            <a:r>
              <a:rPr lang="en-US" altLang="en-GB" sz="2200" kern="0" dirty="0">
                <a:solidFill>
                  <a:srgbClr val="3C8C93"/>
                </a:solidFill>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534988" indent="-534988" eaLnBrk="1" hangingPunct="1">
              <a:buFontTx/>
              <a:buNone/>
              <a:defRPr/>
            </a:pPr>
            <a:endParaRPr lang="nl-NL" dirty="0">
              <a:latin typeface="Calibri" panose="020F0502020204030204" pitchFamily="34" charset="0"/>
              <a:cs typeface="+mn-cs"/>
            </a:endParaRPr>
          </a:p>
        </p:txBody>
      </p:sp>
    </p:spTree>
    <p:extLst>
      <p:ext uri="{BB962C8B-B14F-4D97-AF65-F5344CB8AC3E}">
        <p14:creationId xmlns:p14="http://schemas.microsoft.com/office/powerpoint/2010/main" val="233683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Retorisch systeem</a:t>
            </a:r>
          </a:p>
        </p:txBody>
      </p:sp>
      <p:sp>
        <p:nvSpPr>
          <p:cNvPr id="4" name="Titel 1">
            <a:extLst>
              <a:ext uri="{FF2B5EF4-FFF2-40B4-BE49-F238E27FC236}">
                <a16:creationId xmlns:a16="http://schemas.microsoft.com/office/drawing/2014/main" id="{4D97F72D-8957-4906-ACD0-3D103695A8E6}"/>
              </a:ext>
            </a:extLst>
          </p:cNvPr>
          <p:cNvSpPr txBox="1">
            <a:spLocks/>
          </p:cNvSpPr>
          <p:nvPr/>
        </p:nvSpPr>
        <p:spPr>
          <a:xfrm>
            <a:off x="408857" y="1340768"/>
            <a:ext cx="8334670" cy="3960440"/>
          </a:xfrm>
          <a:prstGeom prst="rect">
            <a:avLst/>
          </a:prstGeom>
        </p:spPr>
        <p:txBody>
          <a:bodyPr vert="horz" lIns="0" tIns="0" rIns="0" bIns="0" rtlCol="0" anchor="t" anchorCtr="0">
            <a:noAutofit/>
          </a:bodyPr>
          <a:lstStyle>
            <a:lvl1pPr algn="l" defTabSz="685434" rtl="0" eaLnBrk="1" latinLnBrk="0" hangingPunct="1">
              <a:spcBef>
                <a:spcPct val="0"/>
              </a:spcBef>
              <a:buNone/>
              <a:defRPr sz="3600" b="1" i="0" kern="1200">
                <a:solidFill>
                  <a:schemeClr val="bg2"/>
                </a:solidFill>
                <a:latin typeface="+mj-lt"/>
                <a:ea typeface="+mj-ea"/>
                <a:cs typeface="+mj-cs"/>
              </a:defRPr>
            </a:lvl1pPr>
          </a:lstStyle>
          <a:p>
            <a:pPr marL="358775" indent="-358775">
              <a:lnSpc>
                <a:spcPct val="150000"/>
              </a:lnSpc>
            </a:pPr>
            <a:r>
              <a:rPr lang="nl-NL" sz="2800" dirty="0">
                <a:solidFill>
                  <a:schemeClr val="accent6"/>
                </a:solidFill>
                <a:latin typeface="Calibri" panose="020F0502020204030204" pitchFamily="34" charset="0"/>
              </a:rPr>
              <a:t>De vijf taken van de redenaar:</a:t>
            </a:r>
          </a:p>
          <a:p>
            <a:pPr marL="457200" indent="-457200">
              <a:lnSpc>
                <a:spcPct val="150000"/>
              </a:lnSpc>
              <a:buAutoNum type="arabicPeriod"/>
            </a:pPr>
            <a:r>
              <a:rPr lang="nl-NL" sz="2800" b="0" dirty="0">
                <a:solidFill>
                  <a:schemeClr val="bg1">
                    <a:lumMod val="75000"/>
                  </a:schemeClr>
                </a:solidFill>
                <a:latin typeface="Calibri" panose="020F0502020204030204" pitchFamily="34" charset="0"/>
              </a:rPr>
              <a:t>Inhoud 		(</a:t>
            </a:r>
            <a:r>
              <a:rPr lang="nl-NL" sz="2800" b="0" i="1" dirty="0" err="1">
                <a:solidFill>
                  <a:schemeClr val="bg1">
                    <a:lumMod val="75000"/>
                  </a:schemeClr>
                </a:solidFill>
                <a:latin typeface="Calibri" panose="020F0502020204030204" pitchFamily="34" charset="0"/>
              </a:rPr>
              <a:t>Inventio</a:t>
            </a:r>
            <a:r>
              <a:rPr lang="nl-NL" sz="2800" b="0" dirty="0">
                <a:solidFill>
                  <a:schemeClr val="bg1">
                    <a:lumMod val="75000"/>
                  </a:schemeClr>
                </a:solidFill>
                <a:latin typeface="Calibri" panose="020F0502020204030204" pitchFamily="34" charset="0"/>
              </a:rPr>
              <a:t>)</a:t>
            </a:r>
          </a:p>
          <a:p>
            <a:pPr marL="457200" indent="-457200">
              <a:lnSpc>
                <a:spcPct val="150000"/>
              </a:lnSpc>
              <a:buAutoNum type="arabicPeriod"/>
            </a:pPr>
            <a:r>
              <a:rPr lang="nl-NL" sz="2800" b="0" dirty="0">
                <a:solidFill>
                  <a:schemeClr val="bg1">
                    <a:lumMod val="75000"/>
                  </a:schemeClr>
                </a:solidFill>
                <a:latin typeface="Calibri" panose="020F0502020204030204" pitchFamily="34" charset="0"/>
              </a:rPr>
              <a:t>Ordening 		(</a:t>
            </a:r>
            <a:r>
              <a:rPr lang="nl-NL" sz="2800" b="0" i="1" dirty="0" err="1">
                <a:solidFill>
                  <a:schemeClr val="bg1">
                    <a:lumMod val="75000"/>
                  </a:schemeClr>
                </a:solidFill>
                <a:latin typeface="Calibri" panose="020F0502020204030204" pitchFamily="34" charset="0"/>
              </a:rPr>
              <a:t>Dispositio</a:t>
            </a:r>
            <a:r>
              <a:rPr lang="nl-NL" sz="2800" b="0" dirty="0">
                <a:solidFill>
                  <a:schemeClr val="bg1">
                    <a:lumMod val="75000"/>
                  </a:schemeClr>
                </a:solidFill>
                <a:latin typeface="Calibri" panose="020F0502020204030204" pitchFamily="34" charset="0"/>
              </a:rPr>
              <a:t>)</a:t>
            </a:r>
          </a:p>
          <a:p>
            <a:pPr marL="457200" indent="-457200">
              <a:lnSpc>
                <a:spcPct val="150000"/>
              </a:lnSpc>
              <a:buAutoNum type="arabicPeriod"/>
            </a:pPr>
            <a:r>
              <a:rPr lang="nl-NL" sz="2800" b="0" dirty="0">
                <a:solidFill>
                  <a:schemeClr val="tx1"/>
                </a:solidFill>
                <a:latin typeface="Calibri" panose="020F0502020204030204" pitchFamily="34" charset="0"/>
              </a:rPr>
              <a:t>Verwoording 	(</a:t>
            </a:r>
            <a:r>
              <a:rPr lang="nl-NL" sz="2800" b="0" i="1" dirty="0" err="1">
                <a:solidFill>
                  <a:schemeClr val="tx1"/>
                </a:solidFill>
                <a:latin typeface="Calibri" panose="020F0502020204030204" pitchFamily="34" charset="0"/>
              </a:rPr>
              <a:t>Elocutio</a:t>
            </a:r>
            <a:r>
              <a:rPr lang="nl-NL" sz="2800" b="0" dirty="0">
                <a:solidFill>
                  <a:schemeClr val="tx1"/>
                </a:solidFill>
                <a:latin typeface="Calibri" panose="020F0502020204030204" pitchFamily="34" charset="0"/>
              </a:rPr>
              <a:t>)</a:t>
            </a:r>
          </a:p>
          <a:p>
            <a:pPr marL="457200" indent="-457200">
              <a:lnSpc>
                <a:spcPct val="150000"/>
              </a:lnSpc>
              <a:buAutoNum type="arabicPeriod"/>
            </a:pPr>
            <a:r>
              <a:rPr lang="nl-NL" sz="2800" b="0" dirty="0">
                <a:solidFill>
                  <a:schemeClr val="bg1">
                    <a:lumMod val="75000"/>
                  </a:schemeClr>
                </a:solidFill>
                <a:latin typeface="Calibri" panose="020F0502020204030204" pitchFamily="34" charset="0"/>
              </a:rPr>
              <a:t>Oefening 	 	(</a:t>
            </a:r>
            <a:r>
              <a:rPr lang="nl-NL" sz="2800" b="0" i="1" dirty="0" err="1">
                <a:solidFill>
                  <a:schemeClr val="bg1">
                    <a:lumMod val="75000"/>
                  </a:schemeClr>
                </a:solidFill>
                <a:latin typeface="Calibri" panose="020F0502020204030204" pitchFamily="34" charset="0"/>
              </a:rPr>
              <a:t>Memoria</a:t>
            </a:r>
            <a:r>
              <a:rPr lang="nl-NL" sz="2800" b="0" dirty="0">
                <a:solidFill>
                  <a:schemeClr val="bg1">
                    <a:lumMod val="75000"/>
                  </a:schemeClr>
                </a:solidFill>
                <a:latin typeface="Calibri" panose="020F0502020204030204" pitchFamily="34" charset="0"/>
              </a:rPr>
              <a:t>)</a:t>
            </a:r>
          </a:p>
          <a:p>
            <a:pPr marL="457200" indent="-457200">
              <a:lnSpc>
                <a:spcPct val="150000"/>
              </a:lnSpc>
              <a:buAutoNum type="arabicPeriod"/>
            </a:pPr>
            <a:r>
              <a:rPr lang="nl-NL" sz="2800" b="0" dirty="0">
                <a:solidFill>
                  <a:schemeClr val="tx1"/>
                </a:solidFill>
                <a:latin typeface="Calibri" panose="020F0502020204030204" pitchFamily="34" charset="0"/>
              </a:rPr>
              <a:t>Presentatie 	(</a:t>
            </a:r>
            <a:r>
              <a:rPr lang="nl-NL" sz="2800" b="0" i="1" dirty="0" err="1">
                <a:solidFill>
                  <a:schemeClr val="tx1"/>
                </a:solidFill>
                <a:latin typeface="Calibri" panose="020F0502020204030204" pitchFamily="34" charset="0"/>
              </a:rPr>
              <a:t>Actio</a:t>
            </a:r>
            <a:r>
              <a:rPr lang="nl-NL" sz="2800" b="0" dirty="0">
                <a:solidFill>
                  <a:schemeClr val="tx1"/>
                </a:solidFill>
                <a:latin typeface="Calibri" panose="020F0502020204030204" pitchFamily="34" charset="0"/>
              </a:rPr>
              <a:t>)</a:t>
            </a:r>
            <a:endParaRPr lang="nl-NL" b="0" dirty="0">
              <a:solidFill>
                <a:schemeClr val="tx1"/>
              </a:solidFill>
              <a:latin typeface="Calibri" panose="020F0502020204030204" pitchFamily="34" charset="0"/>
            </a:endParaRPr>
          </a:p>
        </p:txBody>
      </p:sp>
    </p:spTree>
    <p:extLst>
      <p:ext uri="{BB962C8B-B14F-4D97-AF65-F5344CB8AC3E}">
        <p14:creationId xmlns:p14="http://schemas.microsoft.com/office/powerpoint/2010/main" val="13206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Stijlfiguren</a:t>
            </a:r>
          </a:p>
        </p:txBody>
      </p:sp>
      <p:sp>
        <p:nvSpPr>
          <p:cNvPr id="9" name="Rectangle 7">
            <a:extLst>
              <a:ext uri="{FF2B5EF4-FFF2-40B4-BE49-F238E27FC236}">
                <a16:creationId xmlns:a16="http://schemas.microsoft.com/office/drawing/2014/main" id="{0AD7AA8B-3D17-47C1-8C70-5DCA731B1222}"/>
              </a:ext>
            </a:extLst>
          </p:cNvPr>
          <p:cNvSpPr txBox="1">
            <a:spLocks noChangeArrowheads="1"/>
          </p:cNvSpPr>
          <p:nvPr/>
        </p:nvSpPr>
        <p:spPr>
          <a:xfrm>
            <a:off x="611188" y="1628775"/>
            <a:ext cx="7993062" cy="4464050"/>
          </a:xfrm>
          <a:prstGeom prst="rect">
            <a:avLst/>
          </a:prstGeom>
          <a:noFill/>
        </p:spPr>
        <p:txBody>
          <a:bodyPr vert="horz" wrap="none" lIns="0" tIns="0" rIns="0" bIns="0" rtlCol="0">
            <a:normAutofit/>
          </a:bodyPr>
          <a:lstStyle>
            <a:lvl1pPr marL="271318" indent="-271318" algn="l" defTabSz="685434" rtl="0" eaLnBrk="1" latinLnBrk="0" hangingPunct="1">
              <a:lnSpc>
                <a:spcPct val="90000"/>
              </a:lnSpc>
              <a:spcBef>
                <a:spcPts val="600"/>
              </a:spcBef>
              <a:spcAft>
                <a:spcPts val="600"/>
              </a:spcAft>
              <a:buClr>
                <a:schemeClr val="bg2"/>
              </a:buClr>
              <a:buFont typeface="+mj-lt"/>
              <a:buAutoNum type="arabicPeriod"/>
              <a:defRPr sz="2000" kern="1200">
                <a:solidFill>
                  <a:schemeClr val="bg2"/>
                </a:solidFill>
                <a:latin typeface="+mn-lt"/>
                <a:ea typeface="+mn-ea"/>
                <a:cs typeface="+mn-cs"/>
              </a:defRPr>
            </a:lvl1pPr>
            <a:lvl2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accent1"/>
                </a:solidFill>
                <a:latin typeface="+mn-lt"/>
                <a:ea typeface="+mn-ea"/>
                <a:cs typeface="+mn-cs"/>
              </a:defRPr>
            </a:lvl5pPr>
            <a:lvl6pPr marL="271318" indent="-271318" algn="l" defTabSz="685434" rtl="0" eaLnBrk="1" latinLnBrk="0" hangingPunct="1">
              <a:lnSpc>
                <a:spcPct val="90000"/>
              </a:lnSpc>
              <a:spcBef>
                <a:spcPts val="600"/>
              </a:spcBef>
              <a:spcAft>
                <a:spcPts val="600"/>
              </a:spcAft>
              <a:buClr>
                <a:schemeClr val="bg2"/>
              </a:buClr>
              <a:buFont typeface="+mj-lt"/>
              <a:buAutoNum type="arabicPeriod"/>
              <a:tabLst/>
              <a:defRPr sz="2000" kern="1200">
                <a:solidFill>
                  <a:schemeClr val="bg2"/>
                </a:solidFill>
                <a:latin typeface="+mn-lt"/>
                <a:ea typeface="+mn-ea"/>
                <a:cs typeface="+mn-cs"/>
              </a:defRPr>
            </a:lvl6pPr>
            <a:lvl7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4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a:lstStyle>
          <a:p>
            <a:pPr marL="0" indent="0">
              <a:buFont typeface="+mj-lt"/>
              <a:buNone/>
            </a:pPr>
            <a:endParaRPr lang="nl-NL" altLang="ja-JP" sz="3200">
              <a:solidFill>
                <a:srgbClr val="3C8C93"/>
              </a:solidFill>
              <a:latin typeface="Calibri" panose="020F0502020204030204" pitchFamily="34" charset="0"/>
            </a:endParaRPr>
          </a:p>
          <a:p>
            <a:pPr marL="0" indent="0">
              <a:buFont typeface="+mj-lt"/>
              <a:buNone/>
            </a:pPr>
            <a:endParaRPr lang="nl-NL" altLang="ja-JP" sz="3200">
              <a:solidFill>
                <a:srgbClr val="3C8C93"/>
              </a:solidFill>
              <a:latin typeface="Calibri" panose="020F0502020204030204" pitchFamily="34" charset="0"/>
            </a:endParaRPr>
          </a:p>
          <a:p>
            <a:pPr marL="0" indent="0" algn="ctr">
              <a:buFontTx/>
              <a:buNone/>
            </a:pPr>
            <a:endParaRPr lang="nl-NL" altLang="nl-NL" sz="3800" dirty="0">
              <a:latin typeface="Calibri" panose="020F0502020204030204" pitchFamily="34" charset="0"/>
            </a:endParaRPr>
          </a:p>
        </p:txBody>
      </p:sp>
      <p:sp>
        <p:nvSpPr>
          <p:cNvPr id="25" name="Rectangle 24">
            <a:extLst>
              <a:ext uri="{FF2B5EF4-FFF2-40B4-BE49-F238E27FC236}">
                <a16:creationId xmlns:a16="http://schemas.microsoft.com/office/drawing/2014/main" id="{F9EA65A5-70A3-4753-8521-4285ED982FB0}"/>
              </a:ext>
            </a:extLst>
          </p:cNvPr>
          <p:cNvSpPr>
            <a:spLocks noGrp="1" noChangeArrowheads="1"/>
          </p:cNvSpPr>
          <p:nvPr/>
        </p:nvSpPr>
        <p:spPr bwMode="auto">
          <a:xfrm>
            <a:off x="375817" y="1166019"/>
            <a:ext cx="836351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defRPr/>
            </a:pPr>
            <a:r>
              <a:rPr lang="nl-NL" dirty="0">
                <a:latin typeface="Calibri" panose="020F0502020204030204" pitchFamily="34" charset="0"/>
                <a:cs typeface="+mn-cs"/>
              </a:rPr>
              <a:t>Communicatiemodel – functies van taalgebruik:</a:t>
            </a:r>
          </a:p>
          <a:p>
            <a:pPr marL="0" indent="0" eaLnBrk="1" hangingPunct="1">
              <a:buFontTx/>
              <a:buNone/>
              <a:defRPr/>
            </a:pPr>
            <a:endParaRPr lang="nl-NL" sz="500" dirty="0">
              <a:latin typeface="Calibri" panose="020F0502020204030204" pitchFamily="34" charset="0"/>
              <a:cs typeface="+mn-cs"/>
            </a:endParaRPr>
          </a:p>
          <a:p>
            <a:pPr marL="534988" indent="-534988" eaLnBrk="1" hangingPunct="1">
              <a:buFontTx/>
              <a:buNone/>
              <a:defRPr/>
            </a:pPr>
            <a:r>
              <a:rPr lang="nl-NL" dirty="0">
                <a:solidFill>
                  <a:srgbClr val="3C8C93"/>
                </a:solidFill>
                <a:latin typeface="Calibri" panose="020F0502020204030204" pitchFamily="34" charset="0"/>
                <a:cs typeface="+mn-cs"/>
              </a:rPr>
              <a:t>3.	Diverterend</a:t>
            </a:r>
            <a:r>
              <a:rPr lang="nl-NL" dirty="0">
                <a:latin typeface="Calibri" panose="020F0502020204030204" pitchFamily="34" charset="0"/>
                <a:cs typeface="+mn-cs"/>
              </a:rPr>
              <a:t>			</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NL" sz="5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lang="en-US" altLang="en-NL" sz="2800" kern="0" dirty="0" err="1">
                <a:solidFill>
                  <a:schemeClr val="bg2">
                    <a:lumMod val="60000"/>
                    <a:lumOff val="40000"/>
                  </a:schemeClr>
                </a:solidFill>
                <a:latin typeface="Calibri" panose="020F0502020204030204" pitchFamily="34" charset="0"/>
                <a:ea typeface="ＭＳ Ｐゴシック"/>
              </a:rPr>
              <a:t>Hebben</a:t>
            </a:r>
            <a:r>
              <a:rPr lang="en-US" altLang="en-NL" sz="2800" kern="0" dirty="0">
                <a:solidFill>
                  <a:schemeClr val="bg2">
                    <a:lumMod val="60000"/>
                    <a:lumOff val="40000"/>
                  </a:schemeClr>
                </a:solidFill>
                <a:latin typeface="Calibri" panose="020F0502020204030204" pitchFamily="34" charset="0"/>
                <a:ea typeface="ＭＳ Ｐゴシック"/>
              </a:rPr>
              <a:t> </a:t>
            </a:r>
            <a:r>
              <a:rPr lang="en-US" altLang="en-NL" sz="2800" kern="0" dirty="0" err="1">
                <a:solidFill>
                  <a:schemeClr val="bg2">
                    <a:lumMod val="60000"/>
                    <a:lumOff val="40000"/>
                  </a:schemeClr>
                </a:solidFill>
                <a:latin typeface="Calibri" panose="020F0502020204030204" pitchFamily="34" charset="0"/>
                <a:ea typeface="ＭＳ Ｐゴシック"/>
              </a:rPr>
              <a:t>deze</a:t>
            </a:r>
            <a:r>
              <a:rPr lang="en-US" altLang="en-NL" sz="2800" kern="0" dirty="0">
                <a:solidFill>
                  <a:schemeClr val="bg2">
                    <a:lumMod val="60000"/>
                    <a:lumOff val="40000"/>
                  </a:schemeClr>
                </a:solidFill>
                <a:latin typeface="Calibri" panose="020F0502020204030204" pitchFamily="34" charset="0"/>
                <a:ea typeface="ＭＳ Ｐゴシック"/>
              </a:rPr>
              <a:t> </a:t>
            </a:r>
            <a:r>
              <a:rPr lang="en-US" altLang="en-NL" sz="2800" kern="0" dirty="0" err="1">
                <a:solidFill>
                  <a:schemeClr val="bg2">
                    <a:lumMod val="60000"/>
                    <a:lumOff val="40000"/>
                  </a:schemeClr>
                </a:solidFill>
                <a:latin typeface="Calibri" panose="020F0502020204030204" pitchFamily="34" charset="0"/>
                <a:ea typeface="ＭＳ Ｐゴシック"/>
              </a:rPr>
              <a:t>figuren</a:t>
            </a:r>
            <a:r>
              <a:rPr lang="en-US" altLang="en-NL" sz="2800" kern="0" dirty="0">
                <a:solidFill>
                  <a:schemeClr val="bg2">
                    <a:lumMod val="60000"/>
                    <a:lumOff val="40000"/>
                  </a:schemeClr>
                </a:solidFill>
                <a:latin typeface="Calibri" panose="020F0502020204030204" pitchFamily="34" charset="0"/>
                <a:ea typeface="ＭＳ Ｐゴシック"/>
              </a:rPr>
              <a:t> </a:t>
            </a:r>
            <a:r>
              <a:rPr lang="en-US" altLang="en-NL" sz="2800" kern="0" dirty="0" err="1">
                <a:solidFill>
                  <a:schemeClr val="bg2">
                    <a:lumMod val="60000"/>
                    <a:lumOff val="40000"/>
                  </a:schemeClr>
                </a:solidFill>
                <a:latin typeface="Calibri" panose="020F0502020204030204" pitchFamily="34" charset="0"/>
                <a:ea typeface="ＭＳ Ｐゴシック"/>
              </a:rPr>
              <a:t>wel</a:t>
            </a:r>
            <a:r>
              <a:rPr lang="en-US" altLang="en-NL" sz="2800" kern="0" dirty="0">
                <a:solidFill>
                  <a:schemeClr val="bg2">
                    <a:lumMod val="60000"/>
                    <a:lumOff val="40000"/>
                  </a:schemeClr>
                </a:solidFill>
                <a:latin typeface="Calibri" panose="020F0502020204030204" pitchFamily="34" charset="0"/>
                <a:ea typeface="ＭＳ Ｐゴシック"/>
              </a:rPr>
              <a:t> </a:t>
            </a:r>
            <a:r>
              <a:rPr lang="en-US" altLang="en-NL" sz="2800" kern="0" dirty="0" err="1">
                <a:solidFill>
                  <a:schemeClr val="bg2">
                    <a:lumMod val="60000"/>
                    <a:lumOff val="40000"/>
                  </a:schemeClr>
                </a:solidFill>
                <a:latin typeface="Calibri" panose="020F0502020204030204" pitchFamily="34" charset="0"/>
                <a:ea typeface="ＭＳ Ｐゴシック"/>
              </a:rPr>
              <a:t>een</a:t>
            </a:r>
            <a:r>
              <a:rPr lang="en-US" altLang="en-NL" sz="2800" kern="0" dirty="0">
                <a:solidFill>
                  <a:schemeClr val="bg2">
                    <a:lumMod val="60000"/>
                    <a:lumOff val="40000"/>
                  </a:schemeClr>
                </a:solidFill>
                <a:latin typeface="Calibri" panose="020F0502020204030204" pitchFamily="34" charset="0"/>
                <a:ea typeface="ＭＳ Ｐゴシック"/>
              </a:rPr>
              <a:t> </a:t>
            </a:r>
            <a:r>
              <a:rPr lang="en-US" altLang="en-NL" sz="2800" kern="0" dirty="0" err="1">
                <a:solidFill>
                  <a:schemeClr val="bg2">
                    <a:lumMod val="60000"/>
                    <a:lumOff val="40000"/>
                  </a:schemeClr>
                </a:solidFill>
                <a:latin typeface="Calibri" panose="020F0502020204030204" pitchFamily="34" charset="0"/>
                <a:ea typeface="ＭＳ Ｐゴシック"/>
              </a:rPr>
              <a:t>persuasieve</a:t>
            </a:r>
            <a:r>
              <a:rPr lang="en-US" altLang="en-NL" sz="2800" kern="0" dirty="0">
                <a:solidFill>
                  <a:schemeClr val="bg2">
                    <a:lumMod val="60000"/>
                    <a:lumOff val="40000"/>
                  </a:schemeClr>
                </a:solidFill>
                <a:latin typeface="Calibri" panose="020F0502020204030204" pitchFamily="34" charset="0"/>
                <a:ea typeface="ＭＳ Ｐゴシック"/>
              </a:rPr>
              <a:t> </a:t>
            </a:r>
            <a:r>
              <a:rPr lang="en-US" altLang="en-NL" sz="2800" kern="0" dirty="0" err="1">
                <a:solidFill>
                  <a:schemeClr val="bg2">
                    <a:lumMod val="60000"/>
                    <a:lumOff val="40000"/>
                  </a:schemeClr>
                </a:solidFill>
                <a:latin typeface="Calibri" panose="020F0502020204030204" pitchFamily="34" charset="0"/>
                <a:ea typeface="ＭＳ Ｐゴシック"/>
              </a:rPr>
              <a:t>functie</a:t>
            </a:r>
            <a:r>
              <a:rPr lang="en-US" altLang="en-NL" sz="2800" kern="0" dirty="0">
                <a:solidFill>
                  <a:schemeClr val="bg2">
                    <a:lumMod val="60000"/>
                    <a:lumOff val="40000"/>
                  </a:schemeClr>
                </a:solidFill>
                <a:latin typeface="Calibri" panose="020F0502020204030204" pitchFamily="34" charset="0"/>
                <a:ea typeface="ＭＳ Ｐゴシック"/>
              </a:rPr>
              <a:t>?</a:t>
            </a:r>
            <a:endParaRPr kumimoji="0" lang="en-US" altLang="en-NL" sz="2800" b="0" i="0" u="none" strike="noStrike" kern="0" cap="none" spc="0" normalizeH="0" baseline="0" noProof="0" dirty="0">
              <a:ln>
                <a:noFill/>
              </a:ln>
              <a:solidFill>
                <a:schemeClr val="bg2">
                  <a:lumMod val="60000"/>
                  <a:lumOff val="40000"/>
                </a:schemeClr>
              </a:solidFill>
              <a:effectLst/>
              <a:uLnTx/>
              <a:uFillTx/>
              <a:latin typeface="Calibri" panose="020F0502020204030204" pitchFamily="34" charset="0"/>
              <a:ea typeface="ＭＳ Ｐゴシック"/>
            </a:endParaRPr>
          </a:p>
          <a:p>
            <a:pPr marL="534988" indent="-534988" eaLnBrk="1" hangingPunct="1">
              <a:buFontTx/>
              <a:buNone/>
              <a:defRPr/>
            </a:pPr>
            <a:endParaRPr lang="nl-NL" dirty="0">
              <a:latin typeface="Calibri" panose="020F0502020204030204" pitchFamily="34" charset="0"/>
              <a:cs typeface="+mn-cs"/>
            </a:endParaRPr>
          </a:p>
        </p:txBody>
      </p:sp>
      <p:pic>
        <p:nvPicPr>
          <p:cNvPr id="8194" name="Picture 2" descr="In corontaine, Youp van 't Hek | 9789400406872 | Boeken | bol.com">
            <a:extLst>
              <a:ext uri="{FF2B5EF4-FFF2-40B4-BE49-F238E27FC236}">
                <a16:creationId xmlns:a16="http://schemas.microsoft.com/office/drawing/2014/main" id="{AB535CFE-4100-4C82-AFAC-5D7346C998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013454">
            <a:off x="821086" y="3581211"/>
            <a:ext cx="2188130" cy="35010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7A0DB6-6BA2-40A2-A686-7E3A8F8CCBB6}"/>
              </a:ext>
            </a:extLst>
          </p:cNvPr>
          <p:cNvSpPr txBox="1"/>
          <p:nvPr/>
        </p:nvSpPr>
        <p:spPr>
          <a:xfrm>
            <a:off x="3392812" y="3429000"/>
            <a:ext cx="5482599" cy="2862322"/>
          </a:xfrm>
          <a:prstGeom prst="rect">
            <a:avLst/>
          </a:prstGeom>
          <a:noFill/>
        </p:spPr>
        <p:txBody>
          <a:bodyPr wrap="square">
            <a:spAutoFit/>
          </a:bodyPr>
          <a:lstStyle/>
          <a:p>
            <a:pPr algn="just" fontAlgn="base"/>
            <a:r>
              <a:rPr lang="nl-NL" sz="2000" b="1" i="0" dirty="0">
                <a:solidFill>
                  <a:srgbClr val="000000"/>
                </a:solidFill>
                <a:effectLst/>
                <a:latin typeface="inherit"/>
              </a:rPr>
              <a:t>Scheurkaars</a:t>
            </a:r>
            <a:endParaRPr lang="nl-NL" sz="2000" b="0" i="0" dirty="0">
              <a:solidFill>
                <a:srgbClr val="000000"/>
              </a:solidFill>
              <a:effectLst/>
              <a:latin typeface="Proxima"/>
            </a:endParaRPr>
          </a:p>
          <a:p>
            <a:pPr algn="just" fontAlgn="base"/>
            <a:r>
              <a:rPr lang="nl-NL" sz="2000" b="0" i="0" dirty="0">
                <a:solidFill>
                  <a:srgbClr val="000000"/>
                </a:solidFill>
                <a:effectLst/>
                <a:latin typeface="Proxima"/>
              </a:rPr>
              <a:t>Het is slecht gesteld met onze bananenmonarchie. De koninklijke familie sliep in Maastricht in een Van der Valk. Is het geld op? Zijn hun Oekraïense vluchtelingen te duur? Of gingen ze niet in het mooie Kruisherenhotel tukken omdat de kans dan te groot was dat de prinsessen een nachtje zouden gaan slempen in de nabijgelegen Koestraat?</a:t>
            </a:r>
          </a:p>
          <a:p>
            <a:pPr algn="just" fontAlgn="base"/>
            <a:r>
              <a:rPr lang="nl-NL" dirty="0">
                <a:solidFill>
                  <a:srgbClr val="000000"/>
                </a:solidFill>
                <a:latin typeface="Proxima"/>
              </a:rPr>
              <a:t>(30 april 2022, </a:t>
            </a:r>
            <a:r>
              <a:rPr lang="nl-NL" i="1" dirty="0">
                <a:solidFill>
                  <a:srgbClr val="000000"/>
                </a:solidFill>
                <a:latin typeface="Proxima"/>
              </a:rPr>
              <a:t>NRC</a:t>
            </a:r>
            <a:r>
              <a:rPr lang="nl-NL" dirty="0">
                <a:solidFill>
                  <a:srgbClr val="000000"/>
                </a:solidFill>
                <a:latin typeface="Proxima"/>
              </a:rPr>
              <a:t>)</a:t>
            </a:r>
            <a:endParaRPr lang="nl-NL" b="0" i="0" dirty="0">
              <a:solidFill>
                <a:srgbClr val="000000"/>
              </a:solidFill>
              <a:effectLst/>
              <a:latin typeface="Proxima"/>
            </a:endParaRPr>
          </a:p>
        </p:txBody>
      </p:sp>
    </p:spTree>
    <p:extLst>
      <p:ext uri="{BB962C8B-B14F-4D97-AF65-F5344CB8AC3E}">
        <p14:creationId xmlns:p14="http://schemas.microsoft.com/office/powerpoint/2010/main" val="4221638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Stijlfiguren</a:t>
            </a:r>
          </a:p>
        </p:txBody>
      </p:sp>
      <p:sp>
        <p:nvSpPr>
          <p:cNvPr id="9" name="Rectangle 7">
            <a:extLst>
              <a:ext uri="{FF2B5EF4-FFF2-40B4-BE49-F238E27FC236}">
                <a16:creationId xmlns:a16="http://schemas.microsoft.com/office/drawing/2014/main" id="{0AD7AA8B-3D17-47C1-8C70-5DCA731B1222}"/>
              </a:ext>
            </a:extLst>
          </p:cNvPr>
          <p:cNvSpPr txBox="1">
            <a:spLocks noChangeArrowheads="1"/>
          </p:cNvSpPr>
          <p:nvPr/>
        </p:nvSpPr>
        <p:spPr>
          <a:xfrm>
            <a:off x="611188" y="1628775"/>
            <a:ext cx="7993062" cy="4464050"/>
          </a:xfrm>
          <a:prstGeom prst="rect">
            <a:avLst/>
          </a:prstGeom>
          <a:noFill/>
        </p:spPr>
        <p:txBody>
          <a:bodyPr vert="horz" wrap="none" lIns="0" tIns="0" rIns="0" bIns="0" rtlCol="0">
            <a:normAutofit/>
          </a:bodyPr>
          <a:lstStyle>
            <a:lvl1pPr marL="271318" indent="-271318" algn="l" defTabSz="685434" rtl="0" eaLnBrk="1" latinLnBrk="0" hangingPunct="1">
              <a:lnSpc>
                <a:spcPct val="90000"/>
              </a:lnSpc>
              <a:spcBef>
                <a:spcPts val="600"/>
              </a:spcBef>
              <a:spcAft>
                <a:spcPts val="600"/>
              </a:spcAft>
              <a:buClr>
                <a:schemeClr val="bg2"/>
              </a:buClr>
              <a:buFont typeface="+mj-lt"/>
              <a:buAutoNum type="arabicPeriod"/>
              <a:defRPr sz="2000" kern="1200">
                <a:solidFill>
                  <a:schemeClr val="bg2"/>
                </a:solidFill>
                <a:latin typeface="+mn-lt"/>
                <a:ea typeface="+mn-ea"/>
                <a:cs typeface="+mn-cs"/>
              </a:defRPr>
            </a:lvl1pPr>
            <a:lvl2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accent1"/>
                </a:solidFill>
                <a:latin typeface="+mn-lt"/>
                <a:ea typeface="+mn-ea"/>
                <a:cs typeface="+mn-cs"/>
              </a:defRPr>
            </a:lvl5pPr>
            <a:lvl6pPr marL="271318" indent="-271318" algn="l" defTabSz="685434" rtl="0" eaLnBrk="1" latinLnBrk="0" hangingPunct="1">
              <a:lnSpc>
                <a:spcPct val="90000"/>
              </a:lnSpc>
              <a:spcBef>
                <a:spcPts val="600"/>
              </a:spcBef>
              <a:spcAft>
                <a:spcPts val="600"/>
              </a:spcAft>
              <a:buClr>
                <a:schemeClr val="bg2"/>
              </a:buClr>
              <a:buFont typeface="+mj-lt"/>
              <a:buAutoNum type="arabicPeriod"/>
              <a:tabLst/>
              <a:defRPr sz="2000" kern="1200">
                <a:solidFill>
                  <a:schemeClr val="bg2"/>
                </a:solidFill>
                <a:latin typeface="+mn-lt"/>
                <a:ea typeface="+mn-ea"/>
                <a:cs typeface="+mn-cs"/>
              </a:defRPr>
            </a:lvl6pPr>
            <a:lvl7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4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a:lstStyle>
          <a:p>
            <a:pPr marL="0" indent="0">
              <a:buFont typeface="+mj-lt"/>
              <a:buNone/>
            </a:pPr>
            <a:endParaRPr lang="nl-NL" altLang="ja-JP" sz="3200">
              <a:solidFill>
                <a:srgbClr val="3C8C93"/>
              </a:solidFill>
              <a:latin typeface="Calibri" panose="020F0502020204030204" pitchFamily="34" charset="0"/>
            </a:endParaRPr>
          </a:p>
          <a:p>
            <a:pPr marL="0" indent="0">
              <a:buFont typeface="+mj-lt"/>
              <a:buNone/>
            </a:pPr>
            <a:endParaRPr lang="nl-NL" altLang="ja-JP" sz="3200">
              <a:solidFill>
                <a:srgbClr val="3C8C93"/>
              </a:solidFill>
              <a:latin typeface="Calibri" panose="020F0502020204030204" pitchFamily="34" charset="0"/>
            </a:endParaRPr>
          </a:p>
          <a:p>
            <a:pPr marL="0" indent="0" algn="ctr">
              <a:buFontTx/>
              <a:buNone/>
            </a:pPr>
            <a:endParaRPr lang="nl-NL" altLang="nl-NL" sz="3800" dirty="0">
              <a:latin typeface="Calibri" panose="020F0502020204030204" pitchFamily="34" charset="0"/>
            </a:endParaRPr>
          </a:p>
        </p:txBody>
      </p:sp>
      <p:sp>
        <p:nvSpPr>
          <p:cNvPr id="25" name="Rectangle 24">
            <a:extLst>
              <a:ext uri="{FF2B5EF4-FFF2-40B4-BE49-F238E27FC236}">
                <a16:creationId xmlns:a16="http://schemas.microsoft.com/office/drawing/2014/main" id="{F9EA65A5-70A3-4753-8521-4285ED982FB0}"/>
              </a:ext>
            </a:extLst>
          </p:cNvPr>
          <p:cNvSpPr>
            <a:spLocks noGrp="1" noChangeArrowheads="1"/>
          </p:cNvSpPr>
          <p:nvPr/>
        </p:nvSpPr>
        <p:spPr bwMode="auto">
          <a:xfrm>
            <a:off x="375817" y="1166019"/>
            <a:ext cx="836351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defRPr/>
            </a:pPr>
            <a:r>
              <a:rPr lang="nl-NL" dirty="0">
                <a:latin typeface="Calibri" panose="020F0502020204030204" pitchFamily="34" charset="0"/>
                <a:cs typeface="+mn-cs"/>
              </a:rPr>
              <a:t>Communicatiemodel – functies van taalgebruik:</a:t>
            </a:r>
          </a:p>
          <a:p>
            <a:pPr marL="0" indent="0" eaLnBrk="1" hangingPunct="1">
              <a:buFontTx/>
              <a:buNone/>
              <a:defRPr/>
            </a:pPr>
            <a:endParaRPr lang="nl-NL" sz="500" dirty="0">
              <a:latin typeface="Calibri" panose="020F0502020204030204" pitchFamily="34" charset="0"/>
              <a:cs typeface="+mn-cs"/>
            </a:endParaRPr>
          </a:p>
          <a:p>
            <a:pPr marL="534988" indent="-534988" eaLnBrk="1" hangingPunct="1">
              <a:buFontTx/>
              <a:buNone/>
              <a:defRPr/>
            </a:pPr>
            <a:r>
              <a:rPr lang="nl-NL" dirty="0">
                <a:solidFill>
                  <a:srgbClr val="3C8C93"/>
                </a:solidFill>
                <a:latin typeface="Calibri" panose="020F0502020204030204" pitchFamily="34" charset="0"/>
                <a:cs typeface="+mn-cs"/>
              </a:rPr>
              <a:t>4.  </a:t>
            </a:r>
            <a:r>
              <a:rPr lang="nl-NL" dirty="0" err="1">
                <a:solidFill>
                  <a:srgbClr val="3C8C93"/>
                </a:solidFill>
                <a:latin typeface="Calibri" panose="020F0502020204030204" pitchFamily="34" charset="0"/>
                <a:cs typeface="+mn-cs"/>
              </a:rPr>
              <a:t>Referentieel</a:t>
            </a:r>
            <a:r>
              <a:rPr lang="nl-NL" dirty="0">
                <a:solidFill>
                  <a:srgbClr val="3C8C93"/>
                </a:solidFill>
                <a:latin typeface="Calibri" panose="020F0502020204030204" pitchFamily="34" charset="0"/>
                <a:cs typeface="+mn-cs"/>
              </a:rPr>
              <a:t>			</a:t>
            </a:r>
            <a:endParaRPr lang="nl-NL" dirty="0">
              <a:latin typeface="Calibri" panose="020F0502020204030204" pitchFamily="34" charset="0"/>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NL" sz="5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Verduidelijken</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 / </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benadrukken</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a:t>
            </a:r>
            <a:endParaRPr kumimoji="0" lang="en-US" altLang="en-NL" sz="24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endParaRP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Perifrase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De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eerste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zwarte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president van de VS</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i.p.v</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Obama</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Evidentie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Dit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blijkt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uit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Amplificatie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Enorme</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reusachtige</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gigantische</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hoeveelheden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Anekdote</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(al dan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niet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met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fictio</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personae)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Dit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is Samira. Samira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woont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in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een</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klein</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dorp</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waar</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geen</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school is.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Zelf</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werkt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ze op het land.</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Metafoor</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framing</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‘We </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moeten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strijden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tegen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dit</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virus’</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74625" algn="l" defTabSz="914400" rtl="0" eaLnBrk="0" fontAlgn="base" latinLnBrk="0" hangingPunct="0">
              <a:lnSpc>
                <a:spcPct val="100000"/>
              </a:lnSpc>
              <a:spcBef>
                <a:spcPct val="20000"/>
              </a:spcBef>
              <a:spcAft>
                <a:spcPct val="0"/>
              </a:spcAft>
              <a:buClrTx/>
              <a:buSzTx/>
              <a:buFontTx/>
              <a:buChar char="-"/>
              <a:tabLst/>
              <a:defRPr/>
            </a:pPr>
            <a:r>
              <a:rPr lang="en-US" altLang="ja-JP" sz="2200" kern="0" dirty="0">
                <a:solidFill>
                  <a:srgbClr val="3C8C93"/>
                </a:solidFill>
                <a:latin typeface="Calibri" panose="020F0502020204030204" pitchFamily="34" charset="0"/>
                <a:ea typeface="ＭＳ Ｐゴシック"/>
              </a:rPr>
              <a:t>Prolepsis (</a:t>
            </a:r>
            <a:r>
              <a:rPr lang="en-US" altLang="ja-JP" sz="2200" kern="0" dirty="0" err="1">
                <a:solidFill>
                  <a:srgbClr val="3C8C93"/>
                </a:solidFill>
                <a:latin typeface="Calibri" panose="020F0502020204030204" pitchFamily="34" charset="0"/>
                <a:ea typeface="ＭＳ Ｐゴシック"/>
              </a:rPr>
              <a:t>zie</a:t>
            </a:r>
            <a:r>
              <a:rPr lang="en-US" altLang="ja-JP" sz="2200" kern="0" dirty="0">
                <a:solidFill>
                  <a:srgbClr val="3C8C93"/>
                </a:solidFill>
                <a:latin typeface="Calibri" panose="020F0502020204030204" pitchFamily="34" charset="0"/>
                <a:ea typeface="ＭＳ Ｐゴシック"/>
              </a:rPr>
              <a:t>: </a:t>
            </a:r>
            <a:r>
              <a:rPr lang="en-US" altLang="ja-JP" sz="2200" kern="0" dirty="0">
                <a:solidFill>
                  <a:srgbClr val="3C8C93"/>
                </a:solidFill>
                <a:latin typeface="Calibri" panose="020F0502020204030204" pitchFamily="34" charset="0"/>
                <a:ea typeface="ＭＳ Ｐゴシック"/>
                <a:hlinkClick r:id="rId2"/>
              </a:rPr>
              <a:t>https://www.youtube.com/watch?v=bm494OAdEQk</a:t>
            </a:r>
            <a:r>
              <a:rPr lang="en-US" altLang="ja-JP" sz="2200" kern="0" dirty="0">
                <a:solidFill>
                  <a:srgbClr val="3C8C93"/>
                </a:solidFill>
                <a:latin typeface="Calibri" panose="020F0502020204030204" pitchFamily="34" charset="0"/>
                <a:ea typeface="ＭＳ Ｐゴシック"/>
              </a:rPr>
              <a:t>)</a:t>
            </a:r>
            <a:endPar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endParaRPr>
          </a:p>
          <a:p>
            <a:pPr marL="534988" indent="-534988" eaLnBrk="1" hangingPunct="1">
              <a:buFontTx/>
              <a:buNone/>
              <a:defRPr/>
            </a:pPr>
            <a:endParaRPr lang="nl-NL" dirty="0">
              <a:latin typeface="Calibri" panose="020F0502020204030204" pitchFamily="34" charset="0"/>
              <a:cs typeface="+mn-cs"/>
            </a:endParaRPr>
          </a:p>
        </p:txBody>
      </p:sp>
    </p:spTree>
    <p:extLst>
      <p:ext uri="{BB962C8B-B14F-4D97-AF65-F5344CB8AC3E}">
        <p14:creationId xmlns:p14="http://schemas.microsoft.com/office/powerpoint/2010/main" val="2768311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Stijlfiguren</a:t>
            </a:r>
          </a:p>
        </p:txBody>
      </p:sp>
      <p:sp>
        <p:nvSpPr>
          <p:cNvPr id="9" name="Rectangle 7">
            <a:extLst>
              <a:ext uri="{FF2B5EF4-FFF2-40B4-BE49-F238E27FC236}">
                <a16:creationId xmlns:a16="http://schemas.microsoft.com/office/drawing/2014/main" id="{0AD7AA8B-3D17-47C1-8C70-5DCA731B1222}"/>
              </a:ext>
            </a:extLst>
          </p:cNvPr>
          <p:cNvSpPr txBox="1">
            <a:spLocks noChangeArrowheads="1"/>
          </p:cNvSpPr>
          <p:nvPr/>
        </p:nvSpPr>
        <p:spPr>
          <a:xfrm>
            <a:off x="611188" y="1628775"/>
            <a:ext cx="7993062" cy="4464050"/>
          </a:xfrm>
          <a:prstGeom prst="rect">
            <a:avLst/>
          </a:prstGeom>
          <a:noFill/>
        </p:spPr>
        <p:txBody>
          <a:bodyPr vert="horz" wrap="none" lIns="0" tIns="0" rIns="0" bIns="0" rtlCol="0">
            <a:normAutofit/>
          </a:bodyPr>
          <a:lstStyle>
            <a:lvl1pPr marL="271318" indent="-271318" algn="l" defTabSz="685434" rtl="0" eaLnBrk="1" latinLnBrk="0" hangingPunct="1">
              <a:lnSpc>
                <a:spcPct val="90000"/>
              </a:lnSpc>
              <a:spcBef>
                <a:spcPts val="600"/>
              </a:spcBef>
              <a:spcAft>
                <a:spcPts val="600"/>
              </a:spcAft>
              <a:buClr>
                <a:schemeClr val="bg2"/>
              </a:buClr>
              <a:buFont typeface="+mj-lt"/>
              <a:buAutoNum type="arabicPeriod"/>
              <a:defRPr sz="2000" kern="1200">
                <a:solidFill>
                  <a:schemeClr val="bg2"/>
                </a:solidFill>
                <a:latin typeface="+mn-lt"/>
                <a:ea typeface="+mn-ea"/>
                <a:cs typeface="+mn-cs"/>
              </a:defRPr>
            </a:lvl1pPr>
            <a:lvl2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accent1"/>
                </a:solidFill>
                <a:latin typeface="+mn-lt"/>
                <a:ea typeface="+mn-ea"/>
                <a:cs typeface="+mn-cs"/>
              </a:defRPr>
            </a:lvl5pPr>
            <a:lvl6pPr marL="271318" indent="-271318" algn="l" defTabSz="685434" rtl="0" eaLnBrk="1" latinLnBrk="0" hangingPunct="1">
              <a:lnSpc>
                <a:spcPct val="90000"/>
              </a:lnSpc>
              <a:spcBef>
                <a:spcPts val="600"/>
              </a:spcBef>
              <a:spcAft>
                <a:spcPts val="600"/>
              </a:spcAft>
              <a:buClr>
                <a:schemeClr val="bg2"/>
              </a:buClr>
              <a:buFont typeface="+mj-lt"/>
              <a:buAutoNum type="arabicPeriod"/>
              <a:tabLst/>
              <a:defRPr sz="2000" kern="1200">
                <a:solidFill>
                  <a:schemeClr val="bg2"/>
                </a:solidFill>
                <a:latin typeface="+mn-lt"/>
                <a:ea typeface="+mn-ea"/>
                <a:cs typeface="+mn-cs"/>
              </a:defRPr>
            </a:lvl6pPr>
            <a:lvl7pPr marL="406977"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4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a:lstStyle>
          <a:p>
            <a:pPr marL="0" indent="0">
              <a:buFont typeface="+mj-lt"/>
              <a:buNone/>
            </a:pPr>
            <a:endParaRPr lang="nl-NL" altLang="ja-JP" sz="3200">
              <a:solidFill>
                <a:srgbClr val="3C8C93"/>
              </a:solidFill>
              <a:latin typeface="Calibri" panose="020F0502020204030204" pitchFamily="34" charset="0"/>
            </a:endParaRPr>
          </a:p>
          <a:p>
            <a:pPr marL="0" indent="0">
              <a:buFont typeface="+mj-lt"/>
              <a:buNone/>
            </a:pPr>
            <a:endParaRPr lang="nl-NL" altLang="ja-JP" sz="3200">
              <a:solidFill>
                <a:srgbClr val="3C8C93"/>
              </a:solidFill>
              <a:latin typeface="Calibri" panose="020F0502020204030204" pitchFamily="34" charset="0"/>
            </a:endParaRPr>
          </a:p>
          <a:p>
            <a:pPr marL="0" indent="0" algn="ctr">
              <a:buFontTx/>
              <a:buNone/>
            </a:pPr>
            <a:endParaRPr lang="nl-NL" altLang="nl-NL" sz="3800" dirty="0">
              <a:latin typeface="Calibri" panose="020F0502020204030204" pitchFamily="34" charset="0"/>
            </a:endParaRPr>
          </a:p>
        </p:txBody>
      </p:sp>
      <p:sp>
        <p:nvSpPr>
          <p:cNvPr id="25" name="Rectangle 24">
            <a:extLst>
              <a:ext uri="{FF2B5EF4-FFF2-40B4-BE49-F238E27FC236}">
                <a16:creationId xmlns:a16="http://schemas.microsoft.com/office/drawing/2014/main" id="{F9EA65A5-70A3-4753-8521-4285ED982FB0}"/>
              </a:ext>
            </a:extLst>
          </p:cNvPr>
          <p:cNvSpPr>
            <a:spLocks noGrp="1" noChangeArrowheads="1"/>
          </p:cNvSpPr>
          <p:nvPr/>
        </p:nvSpPr>
        <p:spPr bwMode="auto">
          <a:xfrm>
            <a:off x="375817" y="1166019"/>
            <a:ext cx="836351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FontTx/>
              <a:buNone/>
              <a:defRPr/>
            </a:pPr>
            <a:r>
              <a:rPr lang="nl-NL" dirty="0">
                <a:latin typeface="Calibri" panose="020F0502020204030204" pitchFamily="34" charset="0"/>
                <a:cs typeface="+mn-cs"/>
              </a:rPr>
              <a:t>Communicatiemodel – functies van taalgebruik:</a:t>
            </a:r>
          </a:p>
          <a:p>
            <a:pPr marL="0" indent="0" eaLnBrk="1" hangingPunct="1">
              <a:buFontTx/>
              <a:buNone/>
              <a:defRPr/>
            </a:pPr>
            <a:endParaRPr lang="nl-NL" sz="500" dirty="0">
              <a:latin typeface="Calibri" panose="020F0502020204030204" pitchFamily="34" charset="0"/>
              <a:cs typeface="+mn-cs"/>
            </a:endParaRPr>
          </a:p>
          <a:p>
            <a:pPr marL="534988" indent="-534988" eaLnBrk="1" hangingPunct="1">
              <a:buFontTx/>
              <a:buNone/>
              <a:defRPr/>
            </a:pPr>
            <a:r>
              <a:rPr lang="nl-NL" dirty="0">
                <a:solidFill>
                  <a:srgbClr val="3C8C93"/>
                </a:solidFill>
                <a:latin typeface="Calibri" panose="020F0502020204030204" pitchFamily="34" charset="0"/>
                <a:cs typeface="+mn-cs"/>
              </a:rPr>
              <a:t>5.  Appellerend			</a:t>
            </a:r>
            <a:endParaRPr lang="nl-NL" dirty="0">
              <a:latin typeface="Calibri" panose="020F0502020204030204" pitchFamily="34" charset="0"/>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NL" sz="5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Pathos-</a:t>
            </a:r>
            <a:r>
              <a:rPr kumimoji="0" lang="en-US" altLang="en-NL" sz="2400" b="0" i="0" u="none" strike="noStrike" kern="0" cap="none" spc="0" normalizeH="0" baseline="0" noProof="0" dirty="0" err="1">
                <a:ln>
                  <a:noFill/>
                </a:ln>
                <a:solidFill>
                  <a:srgbClr val="000000"/>
                </a:solidFill>
                <a:effectLst/>
                <a:uLnTx/>
                <a:uFillTx/>
                <a:latin typeface="Calibri" panose="020F0502020204030204" pitchFamily="34" charset="0"/>
                <a:ea typeface="ＭＳ Ｐゴシック"/>
              </a:rPr>
              <a:t>vergrotend</a:t>
            </a:r>
            <a:r>
              <a:rPr kumimoji="0" lang="en-US" altLang="en-NL" sz="24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rPr>
              <a:t>:</a:t>
            </a:r>
            <a:endParaRPr kumimoji="0" lang="en-US" altLang="en-NL" sz="24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endParaRPr>
          </a:p>
          <a:p>
            <a:pPr marL="184150" marR="0" lvl="0" indent="-184150"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Aanspreking</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jij</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vs.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u</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84150"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Inclusief</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we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Dit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is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waar</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wij</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voor</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ja-JP"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staan</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84150"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Subjectie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Is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dat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een</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goed</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idee? Ja,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dat</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is het</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84150"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Quaestie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Willen</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we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winnen</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Willen</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we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verder</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komen</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Willen</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we </a:t>
            </a: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doorgaan</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en-GB"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r>
              <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a:t>
            </a:r>
          </a:p>
          <a:p>
            <a:pPr marL="184150" marR="0" lvl="0" indent="-184150" algn="l" defTabSz="914400" rtl="0" eaLnBrk="0" fontAlgn="base" latinLnBrk="0" hangingPunct="0">
              <a:lnSpc>
                <a:spcPct val="100000"/>
              </a:lnSpc>
              <a:spcBef>
                <a:spcPct val="20000"/>
              </a:spcBef>
              <a:spcAft>
                <a:spcPct val="0"/>
              </a:spcAft>
              <a:buClrTx/>
              <a:buSzTx/>
              <a:buFontTx/>
              <a:buChar char="-"/>
              <a:tabLst/>
              <a:defRPr/>
            </a:pPr>
            <a:r>
              <a:rPr kumimoji="0" lang="en-US" altLang="en-NL" sz="2200" b="0" i="0" u="none" strike="noStrike" kern="0" cap="none" spc="0" normalizeH="0" baseline="0" noProof="0" dirty="0" err="1">
                <a:ln>
                  <a:noFill/>
                </a:ln>
                <a:solidFill>
                  <a:srgbClr val="3C8C93"/>
                </a:solidFill>
                <a:effectLst/>
                <a:uLnTx/>
                <a:uFillTx/>
                <a:latin typeface="Calibri" panose="020F0502020204030204" pitchFamily="34" charset="0"/>
                <a:ea typeface="ＭＳ Ｐゴシック"/>
              </a:rPr>
              <a:t>Apostrofe</a:t>
            </a:r>
            <a:r>
              <a:rPr kumimoji="0" lang="en-US" altLang="en-NL"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rPr>
              <a:t> (</a:t>
            </a:r>
            <a:r>
              <a:rPr lang="en-US" altLang="en-NL" sz="2200" kern="0" dirty="0">
                <a:solidFill>
                  <a:srgbClr val="3C8C93"/>
                </a:solidFill>
                <a:latin typeface="Calibri" panose="020F0502020204030204" pitchFamily="34" charset="0"/>
                <a:ea typeface="ＭＳ Ｐゴシック"/>
              </a:rPr>
              <a:t>‘…’</a:t>
            </a:r>
            <a:endParaRPr kumimoji="0" lang="en-US" altLang="ja-JP" sz="2200" b="0" i="0" u="none" strike="noStrike" kern="0" cap="none" spc="0" normalizeH="0" baseline="0" noProof="0" dirty="0">
              <a:ln>
                <a:noFill/>
              </a:ln>
              <a:solidFill>
                <a:srgbClr val="3C8C93"/>
              </a:solidFill>
              <a:effectLst/>
              <a:uLnTx/>
              <a:uFillTx/>
              <a:latin typeface="Calibri" panose="020F0502020204030204" pitchFamily="34" charset="0"/>
              <a:ea typeface="ＭＳ Ｐゴシック"/>
            </a:endParaRPr>
          </a:p>
          <a:p>
            <a:pPr marL="534988" indent="-534988" eaLnBrk="1" hangingPunct="1">
              <a:buFontTx/>
              <a:buNone/>
              <a:defRPr/>
            </a:pPr>
            <a:endParaRPr lang="nl-NL" dirty="0">
              <a:latin typeface="Calibri" panose="020F0502020204030204" pitchFamily="34" charset="0"/>
              <a:cs typeface="+mn-cs"/>
            </a:endParaRPr>
          </a:p>
        </p:txBody>
      </p:sp>
    </p:spTree>
    <p:extLst>
      <p:ext uri="{BB962C8B-B14F-4D97-AF65-F5344CB8AC3E}">
        <p14:creationId xmlns:p14="http://schemas.microsoft.com/office/powerpoint/2010/main" val="3472387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7ACA-4637-3206-A27E-D4CFAD034E65}"/>
              </a:ext>
            </a:extLst>
          </p:cNvPr>
          <p:cNvSpPr>
            <a:spLocks noGrp="1"/>
          </p:cNvSpPr>
          <p:nvPr>
            <p:ph type="title"/>
          </p:nvPr>
        </p:nvSpPr>
        <p:spPr/>
        <p:txBody>
          <a:bodyPr/>
          <a:lstStyle/>
          <a:p>
            <a:r>
              <a:rPr lang="en-US" dirty="0" err="1">
                <a:latin typeface="Calibri" panose="020F0502020204030204" pitchFamily="34" charset="0"/>
                <a:cs typeface="Calibri" panose="020F0502020204030204" pitchFamily="34" charset="0"/>
              </a:rPr>
              <a:t>Stijlfiguren</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tekst</a:t>
            </a:r>
            <a:r>
              <a:rPr lang="en-US" dirty="0">
                <a:latin typeface="Calibri" panose="020F0502020204030204" pitchFamily="34" charset="0"/>
                <a:cs typeface="Calibri" panose="020F0502020204030204" pitchFamily="34" charset="0"/>
              </a:rPr>
              <a:t> 1 (Simons)</a:t>
            </a:r>
            <a:endParaRPr lang="nl-NL" dirty="0">
              <a:latin typeface="Calibri" panose="020F0502020204030204" pitchFamily="34" charset="0"/>
              <a:cs typeface="Calibri" panose="020F0502020204030204" pitchFamily="34" charset="0"/>
            </a:endParaRPr>
          </a:p>
        </p:txBody>
      </p:sp>
      <p:sp>
        <p:nvSpPr>
          <p:cNvPr id="3" name="Vertical Text Placeholder 2">
            <a:extLst>
              <a:ext uri="{FF2B5EF4-FFF2-40B4-BE49-F238E27FC236}">
                <a16:creationId xmlns:a16="http://schemas.microsoft.com/office/drawing/2014/main" id="{045E6FAD-41EB-3828-0C26-6791C1119DE1}"/>
              </a:ext>
            </a:extLst>
          </p:cNvPr>
          <p:cNvSpPr>
            <a:spLocks noGrp="1"/>
          </p:cNvSpPr>
          <p:nvPr>
            <p:ph type="body" orient="vert" idx="1"/>
          </p:nvPr>
        </p:nvSpPr>
        <p:spPr>
          <a:xfrm>
            <a:off x="179512" y="1252836"/>
            <a:ext cx="8712968" cy="5056484"/>
          </a:xfrm>
        </p:spPr>
        <p:txBody>
          <a:bodyPr>
            <a:normAutofit/>
          </a:bodyPr>
          <a:lstStyle/>
          <a:p>
            <a:pPr marL="0" indent="0">
              <a:buNone/>
            </a:pPr>
            <a:r>
              <a:rPr lang="nl-NL" sz="1600" dirty="0">
                <a:solidFill>
                  <a:schemeClr val="tx1"/>
                </a:solidFill>
                <a:latin typeface="Calibri" panose="020F0502020204030204" pitchFamily="34" charset="0"/>
                <a:cs typeface="Calibri" panose="020F0502020204030204" pitchFamily="34" charset="0"/>
              </a:rPr>
              <a:t>Ons coronabeleid is een aaneenschakeling van fouten door gebrek aan de juiste visie. Iedereen kan het al</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ruim een jaar lang zien gebeuren. De keuken staat in de fik, maar ach, de badkamer brandt nog niet, dus</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we blijven lekker op de bank zitten en inmiddels smeulen de boekenkasten, branden de gordijnen en</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stikken we met z'n allen in de rook.</a:t>
            </a:r>
          </a:p>
          <a:p>
            <a:pPr marL="0" indent="0">
              <a:buNone/>
            </a:pPr>
            <a:r>
              <a:rPr lang="nl-NL" sz="1600" dirty="0">
                <a:solidFill>
                  <a:schemeClr val="tx1"/>
                </a:solidFill>
                <a:latin typeface="Calibri" panose="020F0502020204030204" pitchFamily="34" charset="0"/>
                <a:cs typeface="Calibri" panose="020F0502020204030204" pitchFamily="34" charset="0"/>
              </a:rPr>
              <a:t>Je zou kunnen zeggen dat dat slechts verkeerde inschattingen zijn geweest. Maar het waren bewuste</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keuzes. De keuze was: zo min mogelijk besmettingen, of zo veel mogelijk besmettingen als de ic's kunnen</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dragen. Risicogroepen beschermen of KLM laten vliegen. En maximale indamming van het virus of</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immuniteitsopbouw door het virus vrolijk rond te laten gaan.</a:t>
            </a:r>
          </a:p>
          <a:p>
            <a:pPr marL="0" indent="0">
              <a:buNone/>
            </a:pPr>
            <a:r>
              <a:rPr lang="nl-NL" sz="1600" dirty="0">
                <a:solidFill>
                  <a:schemeClr val="tx1"/>
                </a:solidFill>
                <a:latin typeface="Calibri" panose="020F0502020204030204" pitchFamily="34" charset="0"/>
                <a:cs typeface="Calibri" panose="020F0502020204030204" pitchFamily="34" charset="0"/>
              </a:rPr>
              <a:t>Dit kabinet koos voor een strategie die een maximaal aantal mensen ziek laat worden, net zolang tot het</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laatste ziekenhuisbed bezet is, niet voor het beschermen van mensenlevens. Want via</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immuniteitsopbouw zou de samenleving eerder open kunnen. Dat is ons verteld; dat was de redenering,</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en dan kan de economie blijven draaien. Maar wat bleek? Sturen op ic-capaciteit, met als doel</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immuniteitsopbouw, is schadelijk voor de economie, schadelijk voor ons welzijn, schadelijk voor onze</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vrijheid, schadelijk voor onze gezondheid en het kostte ons al vele mensenlevens.</a:t>
            </a:r>
          </a:p>
          <a:p>
            <a:pPr marL="0" indent="0">
              <a:buNone/>
            </a:pPr>
            <a:r>
              <a:rPr lang="nl-NL" sz="1600" dirty="0">
                <a:solidFill>
                  <a:schemeClr val="tx1"/>
                </a:solidFill>
                <a:latin typeface="Calibri" panose="020F0502020204030204" pitchFamily="34" charset="0"/>
                <a:cs typeface="Calibri" panose="020F0502020204030204" pitchFamily="34" charset="0"/>
              </a:rPr>
              <a:t>Ja, en diezelfde keuze om te sturen op zo min mogelijk besmettingen in afwachting van voldoende</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vaccins, had veel leed en een voortslepende lockdown kunnen besparen. Dat voelen onze jongeren, die</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onder eenzaamheid en depressie wegkwijnen in hun kamer. Dat weten de zorgmedewerkers die in groten</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getalen uitvallen door stress en </a:t>
            </a:r>
            <a:r>
              <a:rPr lang="nl-NL" sz="1600" dirty="0" err="1">
                <a:solidFill>
                  <a:schemeClr val="tx1"/>
                </a:solidFill>
                <a:latin typeface="Calibri" panose="020F0502020204030204" pitchFamily="34" charset="0"/>
                <a:cs typeface="Calibri" panose="020F0502020204030204" pitchFamily="34" charset="0"/>
              </a:rPr>
              <a:t>burn-outs</a:t>
            </a:r>
            <a:r>
              <a:rPr lang="nl-NL" sz="1600" dirty="0">
                <a:solidFill>
                  <a:schemeClr val="tx1"/>
                </a:solidFill>
                <a:latin typeface="Calibri" panose="020F0502020204030204" pitchFamily="34" charset="0"/>
                <a:cs typeface="Calibri" panose="020F0502020204030204" pitchFamily="34" charset="0"/>
              </a:rPr>
              <a:t>. En dat beseffen ook de jongere mensen in de risicogroepen en</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hun mantelzorgers, die nu al ruim een jaar binnen zitten. En dat allemaal omdat </a:t>
            </a:r>
            <a:r>
              <a:rPr lang="nl-NL" sz="1600" dirty="0" err="1">
                <a:solidFill>
                  <a:schemeClr val="tx1"/>
                </a:solidFill>
                <a:latin typeface="Calibri" panose="020F0502020204030204" pitchFamily="34" charset="0"/>
                <a:cs typeface="Calibri" panose="020F0502020204030204" pitchFamily="34" charset="0"/>
              </a:rPr>
              <a:t>Rutte’s</a:t>
            </a:r>
            <a:r>
              <a:rPr lang="nl-NL" sz="1600" dirty="0">
                <a:solidFill>
                  <a:schemeClr val="tx1"/>
                </a:solidFill>
                <a:latin typeface="Calibri" panose="020F0502020204030204" pitchFamily="34" charset="0"/>
                <a:cs typeface="Calibri" panose="020F0502020204030204" pitchFamily="34" charset="0"/>
              </a:rPr>
              <a:t> muurtje om de</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risicogroepen heen een gevangenishek van gedwongen zelfisolatie bleek.</a:t>
            </a:r>
          </a:p>
          <a:p>
            <a:pPr marL="0" indent="0">
              <a:buNone/>
            </a:pPr>
            <a:endParaRPr lang="nl-NL" sz="16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5542486"/>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7ACA-4637-3206-A27E-D4CFAD034E65}"/>
              </a:ext>
            </a:extLst>
          </p:cNvPr>
          <p:cNvSpPr>
            <a:spLocks noGrp="1"/>
          </p:cNvSpPr>
          <p:nvPr>
            <p:ph type="title"/>
          </p:nvPr>
        </p:nvSpPr>
        <p:spPr/>
        <p:txBody>
          <a:bodyPr/>
          <a:lstStyle/>
          <a:p>
            <a:r>
              <a:rPr lang="en-US" dirty="0" err="1">
                <a:latin typeface="Calibri" panose="020F0502020204030204" pitchFamily="34" charset="0"/>
                <a:cs typeface="Calibri" panose="020F0502020204030204" pitchFamily="34" charset="0"/>
              </a:rPr>
              <a:t>Stijlfiguren</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tekst</a:t>
            </a:r>
            <a:r>
              <a:rPr lang="en-US" dirty="0">
                <a:latin typeface="Calibri" panose="020F0502020204030204" pitchFamily="34" charset="0"/>
                <a:cs typeface="Calibri" panose="020F0502020204030204" pitchFamily="34" charset="0"/>
              </a:rPr>
              <a:t> 1 (Simons)</a:t>
            </a:r>
            <a:endParaRPr lang="nl-NL" dirty="0">
              <a:latin typeface="Calibri" panose="020F0502020204030204" pitchFamily="34" charset="0"/>
              <a:cs typeface="Calibri" panose="020F0502020204030204" pitchFamily="34" charset="0"/>
            </a:endParaRPr>
          </a:p>
        </p:txBody>
      </p:sp>
      <p:sp>
        <p:nvSpPr>
          <p:cNvPr id="3" name="Vertical Text Placeholder 2">
            <a:extLst>
              <a:ext uri="{FF2B5EF4-FFF2-40B4-BE49-F238E27FC236}">
                <a16:creationId xmlns:a16="http://schemas.microsoft.com/office/drawing/2014/main" id="{045E6FAD-41EB-3828-0C26-6791C1119DE1}"/>
              </a:ext>
            </a:extLst>
          </p:cNvPr>
          <p:cNvSpPr>
            <a:spLocks noGrp="1"/>
          </p:cNvSpPr>
          <p:nvPr>
            <p:ph type="body" orient="vert" idx="1"/>
          </p:nvPr>
        </p:nvSpPr>
        <p:spPr>
          <a:xfrm>
            <a:off x="179512" y="1252836"/>
            <a:ext cx="8712968" cy="5056484"/>
          </a:xfrm>
        </p:spPr>
        <p:txBody>
          <a:bodyPr>
            <a:normAutofit/>
          </a:bodyPr>
          <a:lstStyle/>
          <a:p>
            <a:pPr marL="0" indent="0">
              <a:buNone/>
            </a:pPr>
            <a:r>
              <a:rPr lang="nl-NL" sz="1600" dirty="0">
                <a:solidFill>
                  <a:schemeClr val="tx1"/>
                </a:solidFill>
                <a:highlight>
                  <a:srgbClr val="FFFF00"/>
                </a:highlight>
                <a:latin typeface="Calibri" panose="020F0502020204030204" pitchFamily="34" charset="0"/>
                <a:cs typeface="Calibri" panose="020F0502020204030204" pitchFamily="34" charset="0"/>
              </a:rPr>
              <a:t>Ons</a:t>
            </a:r>
            <a:r>
              <a:rPr lang="nl-NL" sz="1600" dirty="0">
                <a:solidFill>
                  <a:schemeClr val="tx1"/>
                </a:solidFill>
                <a:latin typeface="Calibri" panose="020F0502020204030204" pitchFamily="34" charset="0"/>
                <a:cs typeface="Calibri" panose="020F0502020204030204" pitchFamily="34" charset="0"/>
              </a:rPr>
              <a:t> coronabeleid is een aaneenschakeling van fouten door gebrek aan de juiste visie. Iedereen kan het al</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ruim een jaar lang zien gebeuren. </a:t>
            </a:r>
            <a:r>
              <a:rPr lang="nl-NL" sz="1600" dirty="0">
                <a:solidFill>
                  <a:schemeClr val="tx1"/>
                </a:solidFill>
                <a:highlight>
                  <a:srgbClr val="FFFF00"/>
                </a:highlight>
                <a:latin typeface="Calibri" panose="020F0502020204030204" pitchFamily="34" charset="0"/>
                <a:cs typeface="Calibri" panose="020F0502020204030204" pitchFamily="34" charset="0"/>
              </a:rPr>
              <a:t>De keuken staat in de fik, maar ach, de badkamer brandt nog niet, dus</a:t>
            </a:r>
            <a:br>
              <a:rPr lang="nl-NL" sz="1600" dirty="0">
                <a:solidFill>
                  <a:schemeClr val="tx1"/>
                </a:solidFill>
                <a:highlight>
                  <a:srgbClr val="FFFF00"/>
                </a:highlight>
                <a:latin typeface="Calibri" panose="020F0502020204030204" pitchFamily="34" charset="0"/>
                <a:cs typeface="Calibri" panose="020F0502020204030204" pitchFamily="34" charset="0"/>
              </a:rPr>
            </a:br>
            <a:r>
              <a:rPr lang="nl-NL" sz="1600" dirty="0">
                <a:solidFill>
                  <a:schemeClr val="tx1"/>
                </a:solidFill>
                <a:highlight>
                  <a:srgbClr val="FFFF00"/>
                </a:highlight>
                <a:latin typeface="Calibri" panose="020F0502020204030204" pitchFamily="34" charset="0"/>
                <a:cs typeface="Calibri" panose="020F0502020204030204" pitchFamily="34" charset="0"/>
              </a:rPr>
              <a:t>we blijven lekker op de bank zitten en inmiddels smeulen de boekenkasten, branden de gordijnen en</a:t>
            </a:r>
            <a:br>
              <a:rPr lang="nl-NL" sz="1600" dirty="0">
                <a:solidFill>
                  <a:schemeClr val="tx1"/>
                </a:solidFill>
                <a:highlight>
                  <a:srgbClr val="FFFF00"/>
                </a:highlight>
                <a:latin typeface="Calibri" panose="020F0502020204030204" pitchFamily="34" charset="0"/>
                <a:cs typeface="Calibri" panose="020F0502020204030204" pitchFamily="34" charset="0"/>
              </a:rPr>
            </a:br>
            <a:r>
              <a:rPr lang="nl-NL" sz="1600" dirty="0">
                <a:solidFill>
                  <a:schemeClr val="tx1"/>
                </a:solidFill>
                <a:highlight>
                  <a:srgbClr val="FFFF00"/>
                </a:highlight>
                <a:latin typeface="Calibri" panose="020F0502020204030204" pitchFamily="34" charset="0"/>
                <a:cs typeface="Calibri" panose="020F0502020204030204" pitchFamily="34" charset="0"/>
              </a:rPr>
              <a:t>stikken we met z'n allen in de rook</a:t>
            </a:r>
            <a:r>
              <a:rPr lang="nl-NL" sz="1600" dirty="0">
                <a:solidFill>
                  <a:schemeClr val="tx1"/>
                </a:solidFill>
                <a:latin typeface="Calibri" panose="020F0502020204030204" pitchFamily="34" charset="0"/>
                <a:cs typeface="Calibri" panose="020F0502020204030204" pitchFamily="34" charset="0"/>
              </a:rPr>
              <a:t>.</a:t>
            </a:r>
          </a:p>
          <a:p>
            <a:pPr marL="0" indent="0">
              <a:buNone/>
            </a:pPr>
            <a:r>
              <a:rPr lang="nl-NL" sz="1600" i="1" dirty="0">
                <a:solidFill>
                  <a:schemeClr val="tx1"/>
                </a:solidFill>
                <a:latin typeface="Calibri" panose="020F0502020204030204" pitchFamily="34" charset="0"/>
                <a:cs typeface="Calibri" panose="020F0502020204030204" pitchFamily="34" charset="0"/>
              </a:rPr>
              <a:t>Inclusief ‘wij’</a:t>
            </a:r>
            <a:br>
              <a:rPr lang="nl-NL" sz="1600" i="1" dirty="0">
                <a:solidFill>
                  <a:schemeClr val="tx1"/>
                </a:solidFill>
                <a:latin typeface="Calibri" panose="020F0502020204030204" pitchFamily="34" charset="0"/>
                <a:cs typeface="Calibri" panose="020F0502020204030204" pitchFamily="34" charset="0"/>
              </a:rPr>
            </a:br>
            <a:r>
              <a:rPr lang="nl-NL" sz="1600" i="1" dirty="0">
                <a:solidFill>
                  <a:schemeClr val="tx1"/>
                </a:solidFill>
                <a:latin typeface="Calibri" panose="020F0502020204030204" pitchFamily="34" charset="0"/>
                <a:cs typeface="Calibri" panose="020F0502020204030204" pitchFamily="34" charset="0"/>
              </a:rPr>
              <a:t>Uitgebreide metafoor + sarcasme</a:t>
            </a:r>
          </a:p>
          <a:p>
            <a:pPr marL="0" indent="0">
              <a:buNone/>
            </a:pPr>
            <a:r>
              <a:rPr lang="nl-NL" sz="1600" dirty="0">
                <a:solidFill>
                  <a:schemeClr val="tx1"/>
                </a:solidFill>
                <a:latin typeface="Calibri" panose="020F0502020204030204" pitchFamily="34" charset="0"/>
                <a:cs typeface="Calibri" panose="020F0502020204030204" pitchFamily="34" charset="0"/>
              </a:rPr>
              <a:t>Je zou kunnen zeggen dat dat slechts </a:t>
            </a:r>
            <a:r>
              <a:rPr lang="nl-NL" sz="1600" dirty="0">
                <a:solidFill>
                  <a:schemeClr val="tx1"/>
                </a:solidFill>
                <a:highlight>
                  <a:srgbClr val="FFFF00"/>
                </a:highlight>
                <a:latin typeface="Calibri" panose="020F0502020204030204" pitchFamily="34" charset="0"/>
                <a:cs typeface="Calibri" panose="020F0502020204030204" pitchFamily="34" charset="0"/>
              </a:rPr>
              <a:t>verkeerde inschattingen zijn geweest. Maar het waren bewuste</a:t>
            </a:r>
            <a:br>
              <a:rPr lang="nl-NL" sz="1600" dirty="0">
                <a:solidFill>
                  <a:schemeClr val="tx1"/>
                </a:solidFill>
                <a:highlight>
                  <a:srgbClr val="FFFF00"/>
                </a:highlight>
                <a:latin typeface="Calibri" panose="020F0502020204030204" pitchFamily="34" charset="0"/>
                <a:cs typeface="Calibri" panose="020F0502020204030204" pitchFamily="34" charset="0"/>
              </a:rPr>
            </a:br>
            <a:r>
              <a:rPr lang="nl-NL" sz="1600" dirty="0">
                <a:solidFill>
                  <a:schemeClr val="tx1"/>
                </a:solidFill>
                <a:highlight>
                  <a:srgbClr val="FFFF00"/>
                </a:highlight>
                <a:latin typeface="Calibri" panose="020F0502020204030204" pitchFamily="34" charset="0"/>
                <a:cs typeface="Calibri" panose="020F0502020204030204" pitchFamily="34" charset="0"/>
              </a:rPr>
              <a:t>keuzes</a:t>
            </a:r>
            <a:r>
              <a:rPr lang="nl-NL" sz="1600" dirty="0">
                <a:solidFill>
                  <a:schemeClr val="tx1"/>
                </a:solidFill>
                <a:latin typeface="Calibri" panose="020F0502020204030204" pitchFamily="34" charset="0"/>
                <a:cs typeface="Calibri" panose="020F0502020204030204" pitchFamily="34" charset="0"/>
              </a:rPr>
              <a:t>. De keuze was: zo min mogelijk besmettingen, </a:t>
            </a:r>
            <a:r>
              <a:rPr lang="nl-NL" sz="1600" dirty="0">
                <a:solidFill>
                  <a:schemeClr val="tx1"/>
                </a:solidFill>
                <a:highlight>
                  <a:srgbClr val="FFFF00"/>
                </a:highlight>
                <a:latin typeface="Calibri" panose="020F0502020204030204" pitchFamily="34" charset="0"/>
                <a:cs typeface="Calibri" panose="020F0502020204030204" pitchFamily="34" charset="0"/>
              </a:rPr>
              <a:t>of</a:t>
            </a:r>
            <a:r>
              <a:rPr lang="nl-NL" sz="1600" dirty="0">
                <a:solidFill>
                  <a:schemeClr val="tx1"/>
                </a:solidFill>
                <a:latin typeface="Calibri" panose="020F0502020204030204" pitchFamily="34" charset="0"/>
                <a:cs typeface="Calibri" panose="020F0502020204030204" pitchFamily="34" charset="0"/>
              </a:rPr>
              <a:t> zo veel mogelijk besmettingen als de ic's kunnen</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dragen. Risicogroepen beschermen </a:t>
            </a:r>
            <a:r>
              <a:rPr lang="nl-NL" sz="1600" dirty="0">
                <a:solidFill>
                  <a:schemeClr val="tx1"/>
                </a:solidFill>
                <a:highlight>
                  <a:srgbClr val="FFFF00"/>
                </a:highlight>
                <a:latin typeface="Calibri" panose="020F0502020204030204" pitchFamily="34" charset="0"/>
                <a:cs typeface="Calibri" panose="020F0502020204030204" pitchFamily="34" charset="0"/>
              </a:rPr>
              <a:t>of</a:t>
            </a:r>
            <a:r>
              <a:rPr lang="nl-NL" sz="1600" dirty="0">
                <a:solidFill>
                  <a:schemeClr val="tx1"/>
                </a:solidFill>
                <a:latin typeface="Calibri" panose="020F0502020204030204" pitchFamily="34" charset="0"/>
                <a:cs typeface="Calibri" panose="020F0502020204030204" pitchFamily="34" charset="0"/>
              </a:rPr>
              <a:t> KLM laten vliegen. En maximale indamming van het virus </a:t>
            </a:r>
            <a:r>
              <a:rPr lang="nl-NL" sz="1600" dirty="0">
                <a:solidFill>
                  <a:schemeClr val="tx1"/>
                </a:solidFill>
                <a:highlight>
                  <a:srgbClr val="FFFF00"/>
                </a:highlight>
                <a:latin typeface="Calibri" panose="020F0502020204030204" pitchFamily="34" charset="0"/>
                <a:cs typeface="Calibri" panose="020F0502020204030204" pitchFamily="34" charset="0"/>
              </a:rPr>
              <a:t>of</a:t>
            </a:r>
            <a:br>
              <a:rPr lang="nl-NL" sz="1600" dirty="0">
                <a:solidFill>
                  <a:schemeClr val="tx1"/>
                </a:solidFill>
                <a:highlight>
                  <a:srgbClr val="FFFF00"/>
                </a:highlight>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immuniteitsopbouw door het </a:t>
            </a:r>
            <a:r>
              <a:rPr lang="nl-NL" sz="1600" dirty="0">
                <a:solidFill>
                  <a:schemeClr val="tx1"/>
                </a:solidFill>
                <a:highlight>
                  <a:srgbClr val="FFFF00"/>
                </a:highlight>
                <a:latin typeface="Calibri" panose="020F0502020204030204" pitchFamily="34" charset="0"/>
                <a:cs typeface="Calibri" panose="020F0502020204030204" pitchFamily="34" charset="0"/>
              </a:rPr>
              <a:t>virus vrolijk </a:t>
            </a:r>
            <a:r>
              <a:rPr lang="nl-NL" sz="1600" dirty="0">
                <a:solidFill>
                  <a:schemeClr val="tx1"/>
                </a:solidFill>
                <a:latin typeface="Calibri" panose="020F0502020204030204" pitchFamily="34" charset="0"/>
                <a:cs typeface="Calibri" panose="020F0502020204030204" pitchFamily="34" charset="0"/>
              </a:rPr>
              <a:t>rond te laten gaan.</a:t>
            </a:r>
          </a:p>
          <a:p>
            <a:pPr marL="0" indent="0">
              <a:buNone/>
            </a:pPr>
            <a:r>
              <a:rPr lang="nl-NL" sz="1600" i="1" dirty="0">
                <a:solidFill>
                  <a:schemeClr val="tx1"/>
                </a:solidFill>
                <a:latin typeface="Calibri" panose="020F0502020204030204" pitchFamily="34" charset="0"/>
                <a:cs typeface="Calibri" panose="020F0502020204030204" pitchFamily="34" charset="0"/>
              </a:rPr>
              <a:t>Antithese en </a:t>
            </a:r>
            <a:r>
              <a:rPr lang="nl-NL" sz="1600" i="1" dirty="0" err="1">
                <a:solidFill>
                  <a:schemeClr val="tx1"/>
                </a:solidFill>
                <a:latin typeface="Calibri" panose="020F0502020204030204" pitchFamily="34" charset="0"/>
                <a:cs typeface="Calibri" panose="020F0502020204030204" pitchFamily="34" charset="0"/>
              </a:rPr>
              <a:t>parallelie</a:t>
            </a:r>
            <a:br>
              <a:rPr lang="nl-NL" sz="1600" i="1" dirty="0">
                <a:solidFill>
                  <a:schemeClr val="tx1"/>
                </a:solidFill>
                <a:latin typeface="Calibri" panose="020F0502020204030204" pitchFamily="34" charset="0"/>
                <a:cs typeface="Calibri" panose="020F0502020204030204" pitchFamily="34" charset="0"/>
              </a:rPr>
            </a:br>
            <a:r>
              <a:rPr lang="nl-NL" sz="1600" i="1" dirty="0">
                <a:solidFill>
                  <a:schemeClr val="tx1"/>
                </a:solidFill>
                <a:latin typeface="Calibri" panose="020F0502020204030204" pitchFamily="34" charset="0"/>
                <a:cs typeface="Calibri" panose="020F0502020204030204" pitchFamily="34" charset="0"/>
              </a:rPr>
              <a:t>Drieslag met climax</a:t>
            </a:r>
            <a:br>
              <a:rPr lang="nl-NL" sz="1600" i="1" dirty="0">
                <a:solidFill>
                  <a:schemeClr val="tx1"/>
                </a:solidFill>
                <a:latin typeface="Calibri" panose="020F0502020204030204" pitchFamily="34" charset="0"/>
                <a:cs typeface="Calibri" panose="020F0502020204030204" pitchFamily="34" charset="0"/>
              </a:rPr>
            </a:br>
            <a:r>
              <a:rPr lang="nl-NL" sz="1600" i="1" dirty="0">
                <a:solidFill>
                  <a:schemeClr val="tx1"/>
                </a:solidFill>
                <a:latin typeface="Calibri" panose="020F0502020204030204" pitchFamily="34" charset="0"/>
                <a:cs typeface="Calibri" panose="020F0502020204030204" pitchFamily="34" charset="0"/>
              </a:rPr>
              <a:t>Chiasme in slotzin (indamming virus of virus rond laten gaan)</a:t>
            </a:r>
            <a:br>
              <a:rPr lang="nl-NL" sz="1600" i="1" dirty="0">
                <a:solidFill>
                  <a:schemeClr val="tx1"/>
                </a:solidFill>
                <a:latin typeface="Calibri" panose="020F0502020204030204" pitchFamily="34" charset="0"/>
                <a:cs typeface="Calibri" panose="020F0502020204030204" pitchFamily="34" charset="0"/>
              </a:rPr>
            </a:br>
            <a:r>
              <a:rPr lang="nl-NL" sz="1600" i="1" dirty="0">
                <a:solidFill>
                  <a:schemeClr val="tx1"/>
                </a:solidFill>
                <a:latin typeface="Calibri" panose="020F0502020204030204" pitchFamily="34" charset="0"/>
                <a:cs typeface="Calibri" panose="020F0502020204030204" pitchFamily="34" charset="0"/>
              </a:rPr>
              <a:t>Alliteratie</a:t>
            </a:r>
          </a:p>
          <a:p>
            <a:pPr marL="0" indent="0">
              <a:buNone/>
            </a:pPr>
            <a:endParaRPr lang="nl-NL" sz="16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7319777"/>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7ACA-4637-3206-A27E-D4CFAD034E65}"/>
              </a:ext>
            </a:extLst>
          </p:cNvPr>
          <p:cNvSpPr>
            <a:spLocks noGrp="1"/>
          </p:cNvSpPr>
          <p:nvPr>
            <p:ph type="title"/>
          </p:nvPr>
        </p:nvSpPr>
        <p:spPr/>
        <p:txBody>
          <a:bodyPr/>
          <a:lstStyle/>
          <a:p>
            <a:r>
              <a:rPr lang="en-US" dirty="0" err="1">
                <a:latin typeface="Calibri" panose="020F0502020204030204" pitchFamily="34" charset="0"/>
                <a:cs typeface="Calibri" panose="020F0502020204030204" pitchFamily="34" charset="0"/>
              </a:rPr>
              <a:t>Stijlfiguren</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tekst</a:t>
            </a:r>
            <a:r>
              <a:rPr lang="en-US" dirty="0">
                <a:latin typeface="Calibri" panose="020F0502020204030204" pitchFamily="34" charset="0"/>
                <a:cs typeface="Calibri" panose="020F0502020204030204" pitchFamily="34" charset="0"/>
              </a:rPr>
              <a:t> 1 (Simons)</a:t>
            </a:r>
            <a:endParaRPr lang="nl-NL" dirty="0">
              <a:latin typeface="Calibri" panose="020F0502020204030204" pitchFamily="34" charset="0"/>
              <a:cs typeface="Calibri" panose="020F0502020204030204" pitchFamily="34" charset="0"/>
            </a:endParaRPr>
          </a:p>
        </p:txBody>
      </p:sp>
      <p:sp>
        <p:nvSpPr>
          <p:cNvPr id="3" name="Vertical Text Placeholder 2">
            <a:extLst>
              <a:ext uri="{FF2B5EF4-FFF2-40B4-BE49-F238E27FC236}">
                <a16:creationId xmlns:a16="http://schemas.microsoft.com/office/drawing/2014/main" id="{045E6FAD-41EB-3828-0C26-6791C1119DE1}"/>
              </a:ext>
            </a:extLst>
          </p:cNvPr>
          <p:cNvSpPr>
            <a:spLocks noGrp="1"/>
          </p:cNvSpPr>
          <p:nvPr>
            <p:ph type="body" orient="vert" idx="1"/>
          </p:nvPr>
        </p:nvSpPr>
        <p:spPr>
          <a:xfrm>
            <a:off x="179512" y="1252836"/>
            <a:ext cx="8712968" cy="5056484"/>
          </a:xfrm>
        </p:spPr>
        <p:txBody>
          <a:bodyPr>
            <a:normAutofit/>
          </a:bodyPr>
          <a:lstStyle/>
          <a:p>
            <a:pPr marL="0" indent="0">
              <a:buNone/>
            </a:pPr>
            <a:r>
              <a:rPr lang="nl-NL" sz="1600" dirty="0">
                <a:solidFill>
                  <a:schemeClr val="tx1"/>
                </a:solidFill>
                <a:latin typeface="Calibri" panose="020F0502020204030204" pitchFamily="34" charset="0"/>
                <a:cs typeface="Calibri" panose="020F0502020204030204" pitchFamily="34" charset="0"/>
              </a:rPr>
              <a:t>Dit kabinet koos voor een strategie die een maximaal aantal mensen ziek laat worden, net zolang tot het</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laatste ziekenhuisbed bezet is, niet voor het beschermen van mensenlevens. Want via</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immuniteitsopbouw zou de samenleving eerder open kunnen. Dat is </a:t>
            </a:r>
            <a:r>
              <a:rPr lang="nl-NL" sz="1600" dirty="0">
                <a:solidFill>
                  <a:schemeClr val="tx1"/>
                </a:solidFill>
                <a:highlight>
                  <a:srgbClr val="FFFF00"/>
                </a:highlight>
                <a:latin typeface="Calibri" panose="020F0502020204030204" pitchFamily="34" charset="0"/>
                <a:cs typeface="Calibri" panose="020F0502020204030204" pitchFamily="34" charset="0"/>
              </a:rPr>
              <a:t>ons</a:t>
            </a:r>
            <a:r>
              <a:rPr lang="nl-NL" sz="1600" dirty="0">
                <a:solidFill>
                  <a:schemeClr val="tx1"/>
                </a:solidFill>
                <a:latin typeface="Calibri" panose="020F0502020204030204" pitchFamily="34" charset="0"/>
                <a:cs typeface="Calibri" panose="020F0502020204030204" pitchFamily="34" charset="0"/>
              </a:rPr>
              <a:t> verteld; dat was de redenering,</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en dan kan de economie blijven draaien. </a:t>
            </a:r>
            <a:r>
              <a:rPr lang="nl-NL" sz="1600" dirty="0">
                <a:solidFill>
                  <a:schemeClr val="tx1"/>
                </a:solidFill>
                <a:highlight>
                  <a:srgbClr val="FFFF00"/>
                </a:highlight>
                <a:latin typeface="Calibri" panose="020F0502020204030204" pitchFamily="34" charset="0"/>
                <a:cs typeface="Calibri" panose="020F0502020204030204" pitchFamily="34" charset="0"/>
              </a:rPr>
              <a:t>Maar wat bleek</a:t>
            </a:r>
            <a:r>
              <a:rPr lang="nl-NL" sz="1600" dirty="0">
                <a:solidFill>
                  <a:schemeClr val="tx1"/>
                </a:solidFill>
                <a:latin typeface="Calibri" panose="020F0502020204030204" pitchFamily="34" charset="0"/>
                <a:cs typeface="Calibri" panose="020F0502020204030204" pitchFamily="34" charset="0"/>
              </a:rPr>
              <a:t>? Sturen op ic-capaciteit, met als doel</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immuniteitsopbouw, is </a:t>
            </a:r>
            <a:r>
              <a:rPr lang="nl-NL" sz="1600" dirty="0">
                <a:solidFill>
                  <a:schemeClr val="tx1"/>
                </a:solidFill>
                <a:highlight>
                  <a:srgbClr val="FFFF00"/>
                </a:highlight>
                <a:latin typeface="Calibri" panose="020F0502020204030204" pitchFamily="34" charset="0"/>
                <a:cs typeface="Calibri" panose="020F0502020204030204" pitchFamily="34" charset="0"/>
              </a:rPr>
              <a:t>schadelijk</a:t>
            </a:r>
            <a:r>
              <a:rPr lang="nl-NL" sz="1600" dirty="0">
                <a:solidFill>
                  <a:schemeClr val="tx1"/>
                </a:solidFill>
                <a:latin typeface="Calibri" panose="020F0502020204030204" pitchFamily="34" charset="0"/>
                <a:cs typeface="Calibri" panose="020F0502020204030204" pitchFamily="34" charset="0"/>
              </a:rPr>
              <a:t> voor de economie, </a:t>
            </a:r>
            <a:r>
              <a:rPr lang="nl-NL" sz="1600" dirty="0">
                <a:solidFill>
                  <a:schemeClr val="tx1"/>
                </a:solidFill>
                <a:highlight>
                  <a:srgbClr val="FFFF00"/>
                </a:highlight>
                <a:latin typeface="Calibri" panose="020F0502020204030204" pitchFamily="34" charset="0"/>
                <a:cs typeface="Calibri" panose="020F0502020204030204" pitchFamily="34" charset="0"/>
              </a:rPr>
              <a:t>schadelijk</a:t>
            </a:r>
            <a:r>
              <a:rPr lang="nl-NL" sz="1600" dirty="0">
                <a:solidFill>
                  <a:schemeClr val="tx1"/>
                </a:solidFill>
                <a:latin typeface="Calibri" panose="020F0502020204030204" pitchFamily="34" charset="0"/>
                <a:cs typeface="Calibri" panose="020F0502020204030204" pitchFamily="34" charset="0"/>
              </a:rPr>
              <a:t> voor ons welzijn, </a:t>
            </a:r>
            <a:r>
              <a:rPr lang="nl-NL" sz="1600" dirty="0">
                <a:solidFill>
                  <a:schemeClr val="tx1"/>
                </a:solidFill>
                <a:highlight>
                  <a:srgbClr val="FFFF00"/>
                </a:highlight>
                <a:latin typeface="Calibri" panose="020F0502020204030204" pitchFamily="34" charset="0"/>
                <a:cs typeface="Calibri" panose="020F0502020204030204" pitchFamily="34" charset="0"/>
              </a:rPr>
              <a:t>schadelijk</a:t>
            </a:r>
            <a:r>
              <a:rPr lang="nl-NL" sz="1600" dirty="0">
                <a:solidFill>
                  <a:schemeClr val="tx1"/>
                </a:solidFill>
                <a:latin typeface="Calibri" panose="020F0502020204030204" pitchFamily="34" charset="0"/>
                <a:cs typeface="Calibri" panose="020F0502020204030204" pitchFamily="34" charset="0"/>
              </a:rPr>
              <a:t> voor onze</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vrijheid, </a:t>
            </a:r>
            <a:r>
              <a:rPr lang="nl-NL" sz="1600" dirty="0">
                <a:solidFill>
                  <a:schemeClr val="tx1"/>
                </a:solidFill>
                <a:highlight>
                  <a:srgbClr val="FFFF00"/>
                </a:highlight>
                <a:latin typeface="Calibri" panose="020F0502020204030204" pitchFamily="34" charset="0"/>
                <a:cs typeface="Calibri" panose="020F0502020204030204" pitchFamily="34" charset="0"/>
              </a:rPr>
              <a:t>schadelijk</a:t>
            </a:r>
            <a:r>
              <a:rPr lang="nl-NL" sz="1600" dirty="0">
                <a:solidFill>
                  <a:schemeClr val="tx1"/>
                </a:solidFill>
                <a:latin typeface="Calibri" panose="020F0502020204030204" pitchFamily="34" charset="0"/>
                <a:cs typeface="Calibri" panose="020F0502020204030204" pitchFamily="34" charset="0"/>
              </a:rPr>
              <a:t> voor onze gezondheid en het kostte </a:t>
            </a:r>
            <a:r>
              <a:rPr lang="nl-NL" sz="1600" dirty="0">
                <a:solidFill>
                  <a:schemeClr val="tx1"/>
                </a:solidFill>
                <a:highlight>
                  <a:srgbClr val="FFFF00"/>
                </a:highlight>
                <a:latin typeface="Calibri" panose="020F0502020204030204" pitchFamily="34" charset="0"/>
                <a:cs typeface="Calibri" panose="020F0502020204030204" pitchFamily="34" charset="0"/>
              </a:rPr>
              <a:t>ons</a:t>
            </a:r>
            <a:r>
              <a:rPr lang="nl-NL" sz="1600" dirty="0">
                <a:solidFill>
                  <a:schemeClr val="tx1"/>
                </a:solidFill>
                <a:latin typeface="Calibri" panose="020F0502020204030204" pitchFamily="34" charset="0"/>
                <a:cs typeface="Calibri" panose="020F0502020204030204" pitchFamily="34" charset="0"/>
              </a:rPr>
              <a:t> al vele mensenlevens.</a:t>
            </a:r>
          </a:p>
          <a:p>
            <a:pPr marL="0" indent="0">
              <a:buNone/>
            </a:pPr>
            <a:r>
              <a:rPr lang="nl-NL" sz="1600" i="1" dirty="0">
                <a:solidFill>
                  <a:schemeClr val="tx1"/>
                </a:solidFill>
                <a:latin typeface="Calibri" panose="020F0502020204030204" pitchFamily="34" charset="0"/>
                <a:cs typeface="Calibri" panose="020F0502020204030204" pitchFamily="34" charset="0"/>
              </a:rPr>
              <a:t>Inclusief ‘wij’(twee keer)</a:t>
            </a:r>
            <a:br>
              <a:rPr lang="nl-NL" sz="1600" i="1" dirty="0">
                <a:solidFill>
                  <a:schemeClr val="tx1"/>
                </a:solidFill>
                <a:latin typeface="Calibri" panose="020F0502020204030204" pitchFamily="34" charset="0"/>
                <a:cs typeface="Calibri" panose="020F0502020204030204" pitchFamily="34" charset="0"/>
              </a:rPr>
            </a:br>
            <a:r>
              <a:rPr lang="nl-NL" sz="1600" i="1" dirty="0">
                <a:solidFill>
                  <a:schemeClr val="tx1"/>
                </a:solidFill>
                <a:latin typeface="Calibri" panose="020F0502020204030204" pitchFamily="34" charset="0"/>
                <a:cs typeface="Calibri" panose="020F0502020204030204" pitchFamily="34" charset="0"/>
              </a:rPr>
              <a:t>Subjectie</a:t>
            </a:r>
            <a:br>
              <a:rPr lang="nl-NL" sz="1600" i="1" dirty="0">
                <a:solidFill>
                  <a:schemeClr val="tx1"/>
                </a:solidFill>
                <a:latin typeface="Calibri" panose="020F0502020204030204" pitchFamily="34" charset="0"/>
                <a:cs typeface="Calibri" panose="020F0502020204030204" pitchFamily="34" charset="0"/>
              </a:rPr>
            </a:br>
            <a:r>
              <a:rPr lang="nl-NL" sz="1600" i="1" dirty="0">
                <a:solidFill>
                  <a:schemeClr val="tx1"/>
                </a:solidFill>
                <a:latin typeface="Calibri" panose="020F0502020204030204" pitchFamily="34" charset="0"/>
                <a:cs typeface="Calibri" panose="020F0502020204030204" pitchFamily="34" charset="0"/>
              </a:rPr>
              <a:t>Repetitio + anafoor + climax</a:t>
            </a:r>
          </a:p>
          <a:p>
            <a:pPr marL="0" indent="0">
              <a:buNone/>
            </a:pPr>
            <a:r>
              <a:rPr lang="nl-NL" sz="1600" dirty="0">
                <a:solidFill>
                  <a:schemeClr val="tx1"/>
                </a:solidFill>
                <a:latin typeface="Calibri" panose="020F0502020204030204" pitchFamily="34" charset="0"/>
                <a:cs typeface="Calibri" panose="020F0502020204030204" pitchFamily="34" charset="0"/>
              </a:rPr>
              <a:t>Ja, en diezelfde keuze om te sturen op zo min mogelijk besmettingen in afwachting van voldoende</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vaccins, had veel leed en een voortslepende lockdown kunnen besparen. </a:t>
            </a:r>
            <a:r>
              <a:rPr lang="nl-NL" sz="1600" dirty="0">
                <a:solidFill>
                  <a:schemeClr val="tx1"/>
                </a:solidFill>
                <a:highlight>
                  <a:srgbClr val="FFFF00"/>
                </a:highlight>
                <a:latin typeface="Calibri" panose="020F0502020204030204" pitchFamily="34" charset="0"/>
                <a:cs typeface="Calibri" panose="020F0502020204030204" pitchFamily="34" charset="0"/>
              </a:rPr>
              <a:t>Dat voelen</a:t>
            </a:r>
            <a:r>
              <a:rPr lang="nl-NL" sz="1600" dirty="0">
                <a:solidFill>
                  <a:schemeClr val="tx1"/>
                </a:solidFill>
                <a:latin typeface="Calibri" panose="020F0502020204030204" pitchFamily="34" charset="0"/>
                <a:cs typeface="Calibri" panose="020F0502020204030204" pitchFamily="34" charset="0"/>
              </a:rPr>
              <a:t> </a:t>
            </a:r>
            <a:r>
              <a:rPr lang="nl-NL" sz="1600" dirty="0">
                <a:solidFill>
                  <a:schemeClr val="tx1"/>
                </a:solidFill>
                <a:highlight>
                  <a:srgbClr val="FFFF00"/>
                </a:highlight>
                <a:latin typeface="Calibri" panose="020F0502020204030204" pitchFamily="34" charset="0"/>
                <a:cs typeface="Calibri" panose="020F0502020204030204" pitchFamily="34" charset="0"/>
              </a:rPr>
              <a:t>onze</a:t>
            </a:r>
            <a:r>
              <a:rPr lang="nl-NL" sz="1600" dirty="0">
                <a:solidFill>
                  <a:schemeClr val="tx1"/>
                </a:solidFill>
                <a:latin typeface="Calibri" panose="020F0502020204030204" pitchFamily="34" charset="0"/>
                <a:cs typeface="Calibri" panose="020F0502020204030204" pitchFamily="34" charset="0"/>
              </a:rPr>
              <a:t> jongeren, die</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onder eenzaamheid en depressie wegkwijnen in hun kamer. </a:t>
            </a:r>
            <a:r>
              <a:rPr lang="nl-NL" sz="1600" dirty="0">
                <a:solidFill>
                  <a:schemeClr val="tx1"/>
                </a:solidFill>
                <a:highlight>
                  <a:srgbClr val="FFFF00"/>
                </a:highlight>
                <a:latin typeface="Calibri" panose="020F0502020204030204" pitchFamily="34" charset="0"/>
                <a:cs typeface="Calibri" panose="020F0502020204030204" pitchFamily="34" charset="0"/>
              </a:rPr>
              <a:t>Dat weten </a:t>
            </a:r>
            <a:r>
              <a:rPr lang="nl-NL" sz="1600" dirty="0">
                <a:solidFill>
                  <a:schemeClr val="tx1"/>
                </a:solidFill>
                <a:latin typeface="Calibri" panose="020F0502020204030204" pitchFamily="34" charset="0"/>
                <a:cs typeface="Calibri" panose="020F0502020204030204" pitchFamily="34" charset="0"/>
              </a:rPr>
              <a:t>de zorgmedewerkers die in groten</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getalen uitvallen door stress en </a:t>
            </a:r>
            <a:r>
              <a:rPr lang="nl-NL" sz="1600" dirty="0" err="1">
                <a:solidFill>
                  <a:schemeClr val="tx1"/>
                </a:solidFill>
                <a:latin typeface="Calibri" panose="020F0502020204030204" pitchFamily="34" charset="0"/>
                <a:cs typeface="Calibri" panose="020F0502020204030204" pitchFamily="34" charset="0"/>
              </a:rPr>
              <a:t>burn-outs</a:t>
            </a:r>
            <a:r>
              <a:rPr lang="nl-NL" sz="1600" dirty="0">
                <a:solidFill>
                  <a:schemeClr val="tx1"/>
                </a:solidFill>
                <a:latin typeface="Calibri" panose="020F0502020204030204" pitchFamily="34" charset="0"/>
                <a:cs typeface="Calibri" panose="020F0502020204030204" pitchFamily="34" charset="0"/>
              </a:rPr>
              <a:t>. En </a:t>
            </a:r>
            <a:r>
              <a:rPr lang="nl-NL" sz="1600" dirty="0">
                <a:solidFill>
                  <a:schemeClr val="tx1"/>
                </a:solidFill>
                <a:highlight>
                  <a:srgbClr val="FFFF00"/>
                </a:highlight>
                <a:latin typeface="Calibri" panose="020F0502020204030204" pitchFamily="34" charset="0"/>
                <a:cs typeface="Calibri" panose="020F0502020204030204" pitchFamily="34" charset="0"/>
              </a:rPr>
              <a:t>dat beseffen </a:t>
            </a:r>
            <a:r>
              <a:rPr lang="nl-NL" sz="1600" dirty="0">
                <a:solidFill>
                  <a:schemeClr val="tx1"/>
                </a:solidFill>
                <a:latin typeface="Calibri" panose="020F0502020204030204" pitchFamily="34" charset="0"/>
                <a:cs typeface="Calibri" panose="020F0502020204030204" pitchFamily="34" charset="0"/>
              </a:rPr>
              <a:t>ook de jongere mensen in de risicogroepen en</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hun mantelzorgers, die nu al ruim een jaar binnen zitten. En dat allemaal omdat </a:t>
            </a:r>
            <a:r>
              <a:rPr lang="nl-NL" sz="1600" dirty="0" err="1">
                <a:solidFill>
                  <a:schemeClr val="tx1"/>
                </a:solidFill>
                <a:latin typeface="Calibri" panose="020F0502020204030204" pitchFamily="34" charset="0"/>
                <a:cs typeface="Calibri" panose="020F0502020204030204" pitchFamily="34" charset="0"/>
              </a:rPr>
              <a:t>Rutte’s</a:t>
            </a:r>
            <a:r>
              <a:rPr lang="nl-NL" sz="1600" dirty="0">
                <a:solidFill>
                  <a:schemeClr val="tx1"/>
                </a:solidFill>
                <a:latin typeface="Calibri" panose="020F0502020204030204" pitchFamily="34" charset="0"/>
                <a:cs typeface="Calibri" panose="020F0502020204030204" pitchFamily="34" charset="0"/>
              </a:rPr>
              <a:t> </a:t>
            </a:r>
            <a:r>
              <a:rPr lang="nl-NL" sz="1600" dirty="0">
                <a:solidFill>
                  <a:schemeClr val="tx1"/>
                </a:solidFill>
                <a:highlight>
                  <a:srgbClr val="FFFF00"/>
                </a:highlight>
                <a:latin typeface="Calibri" panose="020F0502020204030204" pitchFamily="34" charset="0"/>
                <a:cs typeface="Calibri" panose="020F0502020204030204" pitchFamily="34" charset="0"/>
              </a:rPr>
              <a:t>muurtje</a:t>
            </a:r>
            <a:r>
              <a:rPr lang="nl-NL" sz="1600" dirty="0">
                <a:solidFill>
                  <a:schemeClr val="tx1"/>
                </a:solidFill>
                <a:latin typeface="Calibri" panose="020F0502020204030204" pitchFamily="34" charset="0"/>
                <a:cs typeface="Calibri" panose="020F0502020204030204" pitchFamily="34" charset="0"/>
              </a:rPr>
              <a:t> om de</a:t>
            </a:r>
            <a:br>
              <a:rPr lang="nl-NL" sz="1600" dirty="0">
                <a:solidFill>
                  <a:schemeClr val="tx1"/>
                </a:solidFill>
                <a:latin typeface="Calibri" panose="020F0502020204030204" pitchFamily="34" charset="0"/>
                <a:cs typeface="Calibri" panose="020F0502020204030204" pitchFamily="34" charset="0"/>
              </a:rPr>
            </a:br>
            <a:r>
              <a:rPr lang="nl-NL" sz="1600" dirty="0">
                <a:solidFill>
                  <a:schemeClr val="tx1"/>
                </a:solidFill>
                <a:latin typeface="Calibri" panose="020F0502020204030204" pitchFamily="34" charset="0"/>
                <a:cs typeface="Calibri" panose="020F0502020204030204" pitchFamily="34" charset="0"/>
              </a:rPr>
              <a:t>risicogroepen heen een </a:t>
            </a:r>
            <a:r>
              <a:rPr lang="nl-NL" sz="1600" dirty="0">
                <a:solidFill>
                  <a:schemeClr val="tx1"/>
                </a:solidFill>
                <a:highlight>
                  <a:srgbClr val="FFFF00"/>
                </a:highlight>
                <a:latin typeface="Calibri" panose="020F0502020204030204" pitchFamily="34" charset="0"/>
                <a:cs typeface="Calibri" panose="020F0502020204030204" pitchFamily="34" charset="0"/>
              </a:rPr>
              <a:t>gevangenishek van gedwongen zelfisolatie </a:t>
            </a:r>
            <a:r>
              <a:rPr lang="nl-NL" sz="1600" dirty="0">
                <a:solidFill>
                  <a:schemeClr val="tx1"/>
                </a:solidFill>
                <a:latin typeface="Calibri" panose="020F0502020204030204" pitchFamily="34" charset="0"/>
                <a:cs typeface="Calibri" panose="020F0502020204030204" pitchFamily="34" charset="0"/>
              </a:rPr>
              <a:t>bleek.</a:t>
            </a:r>
          </a:p>
          <a:p>
            <a:pPr marL="0" indent="0">
              <a:buNone/>
            </a:pPr>
            <a:r>
              <a:rPr lang="nl-NL" sz="1600" i="1" dirty="0">
                <a:solidFill>
                  <a:schemeClr val="tx1"/>
                </a:solidFill>
                <a:latin typeface="Calibri" panose="020F0502020204030204" pitchFamily="34" charset="0"/>
                <a:cs typeface="Calibri" panose="020F0502020204030204" pitchFamily="34" charset="0"/>
              </a:rPr>
              <a:t>Inclusief ‘wij’</a:t>
            </a:r>
            <a:br>
              <a:rPr lang="nl-NL" sz="1600" i="1" dirty="0">
                <a:solidFill>
                  <a:schemeClr val="tx1"/>
                </a:solidFill>
                <a:latin typeface="Calibri" panose="020F0502020204030204" pitchFamily="34" charset="0"/>
                <a:cs typeface="Calibri" panose="020F0502020204030204" pitchFamily="34" charset="0"/>
              </a:rPr>
            </a:br>
            <a:r>
              <a:rPr lang="nl-NL" sz="1600" i="1" dirty="0">
                <a:solidFill>
                  <a:schemeClr val="tx1"/>
                </a:solidFill>
                <a:latin typeface="Calibri" panose="020F0502020204030204" pitchFamily="34" charset="0"/>
                <a:cs typeface="Calibri" panose="020F0502020204030204" pitchFamily="34" charset="0"/>
              </a:rPr>
              <a:t>Drieslag + anafoor</a:t>
            </a:r>
            <a:br>
              <a:rPr lang="nl-NL" sz="1600" i="1" dirty="0">
                <a:solidFill>
                  <a:schemeClr val="tx1"/>
                </a:solidFill>
                <a:latin typeface="Calibri" panose="020F0502020204030204" pitchFamily="34" charset="0"/>
                <a:cs typeface="Calibri" panose="020F0502020204030204" pitchFamily="34" charset="0"/>
              </a:rPr>
            </a:br>
            <a:r>
              <a:rPr lang="nl-NL" sz="1600" i="1" dirty="0">
                <a:solidFill>
                  <a:schemeClr val="tx1"/>
                </a:solidFill>
                <a:latin typeface="Calibri" panose="020F0502020204030204" pitchFamily="34" charset="0"/>
                <a:cs typeface="Calibri" panose="020F0502020204030204" pitchFamily="34" charset="0"/>
              </a:rPr>
              <a:t>Metafoor/vergelijking + woordspeling</a:t>
            </a:r>
          </a:p>
          <a:p>
            <a:pPr marL="0" indent="0">
              <a:buNone/>
            </a:pPr>
            <a:endParaRPr lang="nl-NL" sz="16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7998374"/>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mosthenes Ancient Greece Bust Sculpture Ancient history, head, sticker  png | PNGEgg">
            <a:extLst>
              <a:ext uri="{FF2B5EF4-FFF2-40B4-BE49-F238E27FC236}">
                <a16:creationId xmlns:a16="http://schemas.microsoft.com/office/drawing/2014/main" id="{CAEA4958-8E88-4F9D-8AD2-5A0D66E170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60" y="3448893"/>
            <a:ext cx="3525837"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De voordracht </a:t>
            </a:r>
          </a:p>
        </p:txBody>
      </p:sp>
      <p:sp>
        <p:nvSpPr>
          <p:cNvPr id="25" name="Rectangle 24">
            <a:extLst>
              <a:ext uri="{FF2B5EF4-FFF2-40B4-BE49-F238E27FC236}">
                <a16:creationId xmlns:a16="http://schemas.microsoft.com/office/drawing/2014/main" id="{F9EA65A5-70A3-4753-8521-4285ED982FB0}"/>
              </a:ext>
            </a:extLst>
          </p:cNvPr>
          <p:cNvSpPr>
            <a:spLocks noGrp="1" noChangeArrowheads="1"/>
          </p:cNvSpPr>
          <p:nvPr/>
        </p:nvSpPr>
        <p:spPr bwMode="auto">
          <a:xfrm>
            <a:off x="7639448" y="5191131"/>
            <a:ext cx="1547835" cy="18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defRPr/>
            </a:pPr>
            <a:r>
              <a:rPr lang="nl-NL" altLang="en-GB" sz="1800" dirty="0" err="1">
                <a:latin typeface="Calibri" panose="020F0502020204030204" pitchFamily="34" charset="0"/>
              </a:rPr>
              <a:t>Demosthenes</a:t>
            </a:r>
            <a:r>
              <a:rPr lang="nl-NL" altLang="en-GB" sz="1800" dirty="0">
                <a:latin typeface="Calibri" panose="020F0502020204030204" pitchFamily="34" charset="0"/>
              </a:rPr>
              <a:t>, Griekse redenaar (4</a:t>
            </a:r>
            <a:r>
              <a:rPr lang="nl-NL" altLang="en-GB" sz="1800" baseline="30000" dirty="0">
                <a:latin typeface="Calibri" panose="020F0502020204030204" pitchFamily="34" charset="0"/>
              </a:rPr>
              <a:t>e</a:t>
            </a:r>
            <a:r>
              <a:rPr lang="nl-NL" altLang="en-GB" sz="1800" dirty="0">
                <a:latin typeface="Calibri" panose="020F0502020204030204" pitchFamily="34" charset="0"/>
              </a:rPr>
              <a:t> eeuw v.C.)</a:t>
            </a:r>
          </a:p>
          <a:p>
            <a:pPr marL="0" indent="0" eaLnBrk="1" hangingPunct="1">
              <a:buFontTx/>
              <a:buNone/>
              <a:defRPr/>
            </a:pPr>
            <a:endParaRPr lang="nl-NL" dirty="0">
              <a:latin typeface="Calibri" panose="020F0502020204030204" pitchFamily="34" charset="0"/>
              <a:cs typeface="+mn-cs"/>
            </a:endParaRPr>
          </a:p>
        </p:txBody>
      </p:sp>
      <p:sp>
        <p:nvSpPr>
          <p:cNvPr id="6" name="Rectangle 5">
            <a:extLst>
              <a:ext uri="{FF2B5EF4-FFF2-40B4-BE49-F238E27FC236}">
                <a16:creationId xmlns:a16="http://schemas.microsoft.com/office/drawing/2014/main" id="{9FD903B7-8AE0-425E-BD06-071F0F021048}"/>
              </a:ext>
            </a:extLst>
          </p:cNvPr>
          <p:cNvSpPr>
            <a:spLocks noGrp="1" noChangeArrowheads="1"/>
          </p:cNvSpPr>
          <p:nvPr/>
        </p:nvSpPr>
        <p:spPr bwMode="auto">
          <a:xfrm>
            <a:off x="528217" y="1318419"/>
            <a:ext cx="836351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buNone/>
              <a:defRPr/>
            </a:pPr>
            <a:r>
              <a:rPr lang="nl-NL" altLang="en-GB" sz="3200" dirty="0">
                <a:latin typeface="Calibri" panose="020F0502020204030204" pitchFamily="34" charset="0"/>
              </a:rPr>
              <a:t>“</a:t>
            </a:r>
            <a:r>
              <a:rPr lang="nl-NL" altLang="ja-JP" sz="3200" dirty="0">
                <a:latin typeface="Calibri" panose="020F0502020204030204" pitchFamily="34" charset="0"/>
              </a:rPr>
              <a:t>Wat is het belangrijkste als je een rede houdt? De voordracht! En wat zou je op de tweede plaats noemen? De voordracht! En op de derde? De voordracht!</a:t>
            </a:r>
            <a:r>
              <a:rPr lang="nl-NL" altLang="en-GB" sz="3200" dirty="0">
                <a:latin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NL" sz="11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endParaRP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GB" altLang="en-NL" sz="21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panose="020B0600070205080204" pitchFamily="34" charset="-128"/>
                <a:cs typeface="+mn-cs"/>
              </a:rPr>
              <a:t>Aanspreking</a:t>
            </a:r>
            <a:endParaRPr kumimoji="0" lang="en-GB" altLang="en-NL" sz="21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endParaRP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GB" altLang="en-NL" sz="21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panose="020B0600070205080204" pitchFamily="34" charset="-128"/>
                <a:cs typeface="+mn-cs"/>
              </a:rPr>
              <a:t>Drieslag</a:t>
            </a:r>
            <a:endParaRPr kumimoji="0" lang="en-GB" altLang="en-NL" sz="21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endParaRP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GB" altLang="en-NL" sz="21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panose="020B0600070205080204" pitchFamily="34" charset="-128"/>
                <a:cs typeface="+mn-cs"/>
              </a:rPr>
              <a:t>Ellips</a:t>
            </a:r>
            <a:endParaRPr kumimoji="0" lang="en-GB" altLang="en-NL" sz="21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endParaRP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GB" altLang="en-NL" sz="21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panose="020B0600070205080204" pitchFamily="34" charset="-128"/>
                <a:cs typeface="+mn-cs"/>
              </a:rPr>
              <a:t>Parallellisme</a:t>
            </a:r>
            <a:endParaRPr kumimoji="0" lang="en-GB" altLang="en-NL" sz="21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endParaRP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GB" altLang="en-NL" sz="21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panose="020B0600070205080204" pitchFamily="34" charset="-128"/>
                <a:cs typeface="+mn-cs"/>
              </a:rPr>
              <a:t>Qaestie</a:t>
            </a:r>
            <a:endParaRPr kumimoji="0" lang="en-GB" altLang="en-NL" sz="21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endParaRP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GB" altLang="en-NL" sz="21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panose="020B0600070205080204" pitchFamily="34" charset="-128"/>
                <a:cs typeface="+mn-cs"/>
              </a:rPr>
              <a:t>Repetitie</a:t>
            </a:r>
            <a:r>
              <a:rPr kumimoji="0" lang="en-GB" altLang="en-NL" sz="21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rPr>
              <a:t> </a:t>
            </a:r>
          </a:p>
          <a:p>
            <a:pPr marL="457200" marR="0" lvl="0" indent="-457200" algn="l" defTabSz="914400" rtl="0" eaLnBrk="0" fontAlgn="base" latinLnBrk="0" hangingPunct="0">
              <a:lnSpc>
                <a:spcPct val="100000"/>
              </a:lnSpc>
              <a:spcBef>
                <a:spcPct val="0"/>
              </a:spcBef>
              <a:spcAft>
                <a:spcPct val="0"/>
              </a:spcAft>
              <a:buClrTx/>
              <a:buSzTx/>
              <a:buFontTx/>
              <a:buChar char="-"/>
              <a:tabLst/>
              <a:defRPr/>
            </a:pPr>
            <a:r>
              <a:rPr kumimoji="0" lang="en-GB" altLang="en-NL" sz="21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panose="020B0600070205080204" pitchFamily="34" charset="-128"/>
                <a:cs typeface="+mn-cs"/>
              </a:rPr>
              <a:t>Subiectie</a:t>
            </a:r>
            <a:endParaRPr kumimoji="0" lang="en-GB" altLang="en-NL" sz="21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endParaRPr>
          </a:p>
          <a:p>
            <a:pPr marL="0" indent="0" eaLnBrk="1" hangingPunct="1">
              <a:buFontTx/>
              <a:buNone/>
              <a:defRPr/>
            </a:pPr>
            <a:endParaRPr lang="nl-NL" dirty="0">
              <a:latin typeface="Calibri" panose="020F0502020204030204" pitchFamily="34" charset="0"/>
              <a:cs typeface="+mn-cs"/>
            </a:endParaRPr>
          </a:p>
        </p:txBody>
      </p:sp>
    </p:spTree>
    <p:extLst>
      <p:ext uri="{BB962C8B-B14F-4D97-AF65-F5344CB8AC3E}">
        <p14:creationId xmlns:p14="http://schemas.microsoft.com/office/powerpoint/2010/main" val="236380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De voordracht </a:t>
            </a:r>
          </a:p>
        </p:txBody>
      </p:sp>
      <p:pic>
        <p:nvPicPr>
          <p:cNvPr id="4" name="Picture 3">
            <a:hlinkClick r:id="rId2"/>
            <a:extLst>
              <a:ext uri="{FF2B5EF4-FFF2-40B4-BE49-F238E27FC236}">
                <a16:creationId xmlns:a16="http://schemas.microsoft.com/office/drawing/2014/main" id="{4E75F88B-CE0F-4703-8140-8FC77CBFF52D}"/>
              </a:ext>
            </a:extLst>
          </p:cNvPr>
          <p:cNvPicPr>
            <a:picLocks noChangeAspect="1"/>
          </p:cNvPicPr>
          <p:nvPr/>
        </p:nvPicPr>
        <p:blipFill rotWithShape="1">
          <a:blip r:embed="rId3"/>
          <a:srcRect l="3537" t="10800" r="32676" b="8001"/>
          <a:stretch/>
        </p:blipFill>
        <p:spPr>
          <a:xfrm>
            <a:off x="683568" y="781595"/>
            <a:ext cx="7920880" cy="5671741"/>
          </a:xfrm>
          <a:prstGeom prst="rect">
            <a:avLst/>
          </a:prstGeom>
        </p:spPr>
      </p:pic>
    </p:spTree>
    <p:extLst>
      <p:ext uri="{BB962C8B-B14F-4D97-AF65-F5344CB8AC3E}">
        <p14:creationId xmlns:p14="http://schemas.microsoft.com/office/powerpoint/2010/main" val="3052226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De voordracht </a:t>
            </a:r>
          </a:p>
        </p:txBody>
      </p:sp>
      <p:sp>
        <p:nvSpPr>
          <p:cNvPr id="6" name="Rectangle 5">
            <a:extLst>
              <a:ext uri="{FF2B5EF4-FFF2-40B4-BE49-F238E27FC236}">
                <a16:creationId xmlns:a16="http://schemas.microsoft.com/office/drawing/2014/main" id="{9FD903B7-8AE0-425E-BD06-071F0F021048}"/>
              </a:ext>
            </a:extLst>
          </p:cNvPr>
          <p:cNvSpPr>
            <a:spLocks noGrp="1" noChangeArrowheads="1"/>
          </p:cNvSpPr>
          <p:nvPr/>
        </p:nvSpPr>
        <p:spPr bwMode="auto">
          <a:xfrm>
            <a:off x="528217" y="1318419"/>
            <a:ext cx="836351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 typeface="Arial" panose="020B0604020202020204" pitchFamily="34" charset="0"/>
              <a:buChar char="•"/>
              <a:defRPr/>
            </a:pPr>
            <a:r>
              <a:rPr lang="nl-NL" b="1" dirty="0">
                <a:solidFill>
                  <a:schemeClr val="accent3"/>
                </a:solidFill>
                <a:latin typeface="Calibri" panose="020F0502020204030204" pitchFamily="34" charset="0"/>
                <a:cs typeface="+mn-cs"/>
              </a:rPr>
              <a:t>Correctheid</a:t>
            </a:r>
            <a:r>
              <a:rPr lang="nl-NL" dirty="0">
                <a:latin typeface="Calibri" panose="020F0502020204030204" pitchFamily="34" charset="0"/>
                <a:cs typeface="+mn-cs"/>
              </a:rPr>
              <a:t>: juiste uitspraak en lichaamstaal</a:t>
            </a:r>
          </a:p>
          <a:p>
            <a:pPr eaLnBrk="1" hangingPunct="1">
              <a:buFont typeface="Arial" panose="020B0604020202020204" pitchFamily="34" charset="0"/>
              <a:buChar char="•"/>
              <a:defRPr/>
            </a:pPr>
            <a:r>
              <a:rPr lang="nl-NL" b="1" dirty="0">
                <a:solidFill>
                  <a:schemeClr val="accent3"/>
                </a:solidFill>
                <a:latin typeface="Calibri" panose="020F0502020204030204" pitchFamily="34" charset="0"/>
                <a:cs typeface="+mn-cs"/>
              </a:rPr>
              <a:t>Duidelijkheid</a:t>
            </a:r>
            <a:r>
              <a:rPr lang="nl-NL" dirty="0">
                <a:latin typeface="Calibri" panose="020F0502020204030204" pitchFamily="34" charset="0"/>
                <a:cs typeface="+mn-cs"/>
              </a:rPr>
              <a:t>: goede articulatie, volume en tempo (+ duidelijke presentatieslides)</a:t>
            </a:r>
          </a:p>
          <a:p>
            <a:pPr eaLnBrk="1" hangingPunct="1">
              <a:buFont typeface="Arial" panose="020B0604020202020204" pitchFamily="34" charset="0"/>
              <a:buChar char="•"/>
              <a:defRPr/>
            </a:pPr>
            <a:r>
              <a:rPr lang="nl-NL" b="1" dirty="0">
                <a:solidFill>
                  <a:schemeClr val="accent3"/>
                </a:solidFill>
                <a:latin typeface="Calibri" panose="020F0502020204030204" pitchFamily="34" charset="0"/>
                <a:cs typeface="+mn-cs"/>
              </a:rPr>
              <a:t>Aantrekkelijkheid</a:t>
            </a:r>
            <a:r>
              <a:rPr lang="nl-NL" dirty="0">
                <a:latin typeface="Calibri" panose="020F0502020204030204" pitchFamily="34" charset="0"/>
                <a:cs typeface="+mn-cs"/>
              </a:rPr>
              <a:t>: afwisselen van toon en tempo, goed oogcontact etc. (+ illustraties in de presentatieslides)</a:t>
            </a:r>
          </a:p>
          <a:p>
            <a:pPr eaLnBrk="1" hangingPunct="1">
              <a:buFont typeface="Arial" panose="020B0604020202020204" pitchFamily="34" charset="0"/>
              <a:buChar char="•"/>
              <a:defRPr/>
            </a:pPr>
            <a:r>
              <a:rPr lang="nl-NL" b="1" dirty="0" err="1">
                <a:solidFill>
                  <a:schemeClr val="accent3"/>
                </a:solidFill>
                <a:latin typeface="Calibri" panose="020F0502020204030204" pitchFamily="34" charset="0"/>
                <a:cs typeface="+mn-cs"/>
              </a:rPr>
              <a:t>Passendheid</a:t>
            </a:r>
            <a:r>
              <a:rPr lang="nl-NL" dirty="0">
                <a:latin typeface="Calibri" panose="020F0502020204030204" pitchFamily="34" charset="0"/>
                <a:cs typeface="+mn-cs"/>
              </a:rPr>
              <a:t>: afstemming op delen van betoog en genre (intern), afstemming op gelegenheid en eigen persoon (extern)</a:t>
            </a:r>
          </a:p>
        </p:txBody>
      </p:sp>
    </p:spTree>
    <p:extLst>
      <p:ext uri="{BB962C8B-B14F-4D97-AF65-F5344CB8AC3E}">
        <p14:creationId xmlns:p14="http://schemas.microsoft.com/office/powerpoint/2010/main" val="4050833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Mark Rutte (VVD) te gast bij Buitenhof (2002) - YouTube">
            <a:extLst>
              <a:ext uri="{FF2B5EF4-FFF2-40B4-BE49-F238E27FC236}">
                <a16:creationId xmlns:a16="http://schemas.microsoft.com/office/drawing/2014/main" id="{C4575413-1710-4C70-AF40-31B8274240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3" r="8376"/>
          <a:stretch/>
        </p:blipFill>
        <p:spPr bwMode="auto">
          <a:xfrm>
            <a:off x="316576" y="1088318"/>
            <a:ext cx="3940472" cy="468136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Kan Mark Rutte de VVD in 2021 nog één keer de grootste maken?">
            <a:extLst>
              <a:ext uri="{FF2B5EF4-FFF2-40B4-BE49-F238E27FC236}">
                <a16:creationId xmlns:a16="http://schemas.microsoft.com/office/drawing/2014/main" id="{2B8D1703-FA99-4728-AC35-EDB11773D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416" y="1088318"/>
            <a:ext cx="3744008" cy="46813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67F7FF-D580-42A1-9076-97C202995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7" y="0"/>
            <a:ext cx="6626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5241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5AED-D7B9-8DF8-2E9F-3C00FF65F6CB}"/>
              </a:ext>
            </a:extLst>
          </p:cNvPr>
          <p:cNvSpPr>
            <a:spLocks noGrp="1"/>
          </p:cNvSpPr>
          <p:nvPr>
            <p:ph type="title"/>
          </p:nvPr>
        </p:nvSpPr>
        <p:spPr/>
        <p:txBody>
          <a:bodyPr/>
          <a:lstStyle/>
          <a:p>
            <a:r>
              <a:rPr lang="en-US" dirty="0">
                <a:solidFill>
                  <a:schemeClr val="tx1"/>
                </a:solidFill>
                <a:latin typeface="Calibri" panose="020F0502020204030204" pitchFamily="34" charset="0"/>
                <a:cs typeface="Calibri" panose="020F0502020204030204" pitchFamily="34" charset="0"/>
              </a:rPr>
              <a:t>Stijl</a:t>
            </a:r>
            <a:endParaRPr lang="nl-NL" dirty="0">
              <a:solidFill>
                <a:schemeClr val="tx1"/>
              </a:solidFill>
              <a:latin typeface="Calibri" panose="020F0502020204030204" pitchFamily="34" charset="0"/>
              <a:cs typeface="Calibri" panose="020F0502020204030204" pitchFamily="34" charset="0"/>
            </a:endParaRPr>
          </a:p>
        </p:txBody>
      </p:sp>
      <p:sp>
        <p:nvSpPr>
          <p:cNvPr id="3" name="Vertical Text Placeholder 2">
            <a:extLst>
              <a:ext uri="{FF2B5EF4-FFF2-40B4-BE49-F238E27FC236}">
                <a16:creationId xmlns:a16="http://schemas.microsoft.com/office/drawing/2014/main" id="{C9AFC79C-E0EC-3654-8C39-92C2EA5B6A70}"/>
              </a:ext>
            </a:extLst>
          </p:cNvPr>
          <p:cNvSpPr>
            <a:spLocks noGrp="1"/>
          </p:cNvSpPr>
          <p:nvPr>
            <p:ph type="body" orient="vert" idx="1"/>
          </p:nvPr>
        </p:nvSpPr>
        <p:spPr>
          <a:xfrm>
            <a:off x="404665" y="1252836"/>
            <a:ext cx="8271791" cy="4795836"/>
          </a:xfrm>
        </p:spPr>
        <p:txBody>
          <a:bodyPr>
            <a:normAutofit/>
          </a:bodyPr>
          <a:lstStyle/>
          <a:p>
            <a:pPr marL="0" indent="0">
              <a:buNone/>
            </a:pPr>
            <a:r>
              <a:rPr lang="en-US" sz="2400" dirty="0">
                <a:latin typeface="Calibri" panose="020F0502020204030204" pitchFamily="34" charset="0"/>
                <a:cs typeface="Calibri" panose="020F0502020204030204" pitchFamily="34" charset="0"/>
              </a:rPr>
              <a:t>‘Het is </a:t>
            </a:r>
            <a:r>
              <a:rPr lang="en-US" sz="2400" dirty="0" err="1">
                <a:solidFill>
                  <a:schemeClr val="tx1"/>
                </a:solidFill>
                <a:latin typeface="Calibri" panose="020F0502020204030204" pitchFamily="34" charset="0"/>
                <a:cs typeface="Calibri" panose="020F0502020204030204" pitchFamily="34" charset="0"/>
              </a:rPr>
              <a:t>niet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genoeg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weten</a:t>
            </a:r>
            <a:r>
              <a:rPr lang="en-US" sz="2400" dirty="0">
                <a:latin typeface="Calibri" panose="020F0502020204030204" pitchFamily="34" charset="0"/>
                <a:cs typeface="Calibri" panose="020F0502020204030204" pitchFamily="34" charset="0"/>
              </a:rPr>
              <a:t> </a:t>
            </a:r>
            <a:r>
              <a:rPr lang="en-US" sz="2400" i="1" dirty="0">
                <a:latin typeface="Calibri" panose="020F0502020204030204" pitchFamily="34" charset="0"/>
                <a:cs typeface="Calibri" panose="020F0502020204030204" pitchFamily="34" charset="0"/>
              </a:rPr>
              <a:t>wat </a:t>
            </a:r>
            <a:r>
              <a:rPr lang="en-US" sz="2400" dirty="0">
                <a:latin typeface="Calibri" panose="020F0502020204030204" pitchFamily="34" charset="0"/>
                <a:cs typeface="Calibri" panose="020F0502020204030204" pitchFamily="34" charset="0"/>
              </a:rPr>
              <a:t>je </a:t>
            </a:r>
            <a:r>
              <a:rPr lang="en-US" sz="2400" dirty="0" err="1">
                <a:latin typeface="Calibri" panose="020F0502020204030204" pitchFamily="34" charset="0"/>
                <a:cs typeface="Calibri" panose="020F0502020204030204" pitchFamily="34" charset="0"/>
              </a:rPr>
              <a:t>moet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zeggen</a:t>
            </a:r>
            <a:r>
              <a:rPr lang="en-US" sz="2400" dirty="0">
                <a:latin typeface="Calibri" panose="020F0502020204030204" pitchFamily="34" charset="0"/>
                <a:cs typeface="Calibri" panose="020F0502020204030204" pitchFamily="34" charset="0"/>
              </a:rPr>
              <a:t>, je </a:t>
            </a:r>
            <a:r>
              <a:rPr lang="en-US" sz="2400" dirty="0" err="1">
                <a:latin typeface="Calibri" panose="020F0502020204030204" pitchFamily="34" charset="0"/>
                <a:cs typeface="Calibri" panose="020F0502020204030204" pitchFamily="34" charset="0"/>
              </a:rPr>
              <a:t>moet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ook</a:t>
            </a:r>
            <a:br>
              <a:rPr lang="en-US" sz="2400" dirty="0">
                <a:latin typeface="Calibri" panose="020F0502020204030204" pitchFamily="34" charset="0"/>
                <a:cs typeface="Calibri" panose="020F0502020204030204" pitchFamily="34" charset="0"/>
              </a:rPr>
            </a:br>
            <a:r>
              <a:rPr lang="en-US" sz="2400" dirty="0" err="1">
                <a:latin typeface="Calibri" panose="020F0502020204030204" pitchFamily="34" charset="0"/>
                <a:cs typeface="Calibri" panose="020F0502020204030204" pitchFamily="34" charset="0"/>
              </a:rPr>
              <a:t>weten</a:t>
            </a:r>
            <a:r>
              <a:rPr lang="en-US" sz="2400" dirty="0">
                <a:latin typeface="Calibri" panose="020F0502020204030204" pitchFamily="34" charset="0"/>
                <a:cs typeface="Calibri" panose="020F0502020204030204" pitchFamily="34" charset="0"/>
              </a:rPr>
              <a:t> </a:t>
            </a:r>
            <a:r>
              <a:rPr lang="en-US" sz="2400" i="1" dirty="0">
                <a:latin typeface="Calibri" panose="020F0502020204030204" pitchFamily="34" charset="0"/>
                <a:cs typeface="Calibri" panose="020F0502020204030204" pitchFamily="34" charset="0"/>
              </a:rPr>
              <a:t>hoe </a:t>
            </a:r>
            <a:r>
              <a:rPr lang="en-US" sz="2400" dirty="0" err="1">
                <a:latin typeface="Calibri" panose="020F0502020204030204" pitchFamily="34" charset="0"/>
                <a:cs typeface="Calibri" panose="020F0502020204030204" pitchFamily="34" charset="0"/>
              </a:rPr>
              <a:t>dit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zeggen</a:t>
            </a:r>
            <a:r>
              <a:rPr lang="en-US" sz="2400" dirty="0">
                <a:latin typeface="Calibri" panose="020F0502020204030204" pitchFamily="34" charset="0"/>
                <a:cs typeface="Calibri" panose="020F0502020204030204" pitchFamily="34" charset="0"/>
              </a:rPr>
              <a:t>’ (Aristoteles, </a:t>
            </a:r>
            <a:r>
              <a:rPr lang="en-US" sz="2400" i="1" dirty="0" err="1">
                <a:latin typeface="Calibri" panose="020F0502020204030204" pitchFamily="34" charset="0"/>
                <a:cs typeface="Calibri" panose="020F0502020204030204" pitchFamily="34" charset="0"/>
              </a:rPr>
              <a:t>Rhetorica</a:t>
            </a:r>
            <a:r>
              <a:rPr lang="en-US" sz="2400" i="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3.1.2)</a:t>
            </a:r>
          </a:p>
          <a:p>
            <a:pPr marL="0" indent="0">
              <a:buNone/>
            </a:pPr>
            <a:endParaRPr lang="en-US" sz="2400" dirty="0">
              <a:latin typeface="Calibri" panose="020F0502020204030204" pitchFamily="34" charset="0"/>
              <a:cs typeface="Calibri" panose="020F0502020204030204" pitchFamily="34" charset="0"/>
            </a:endParaRPr>
          </a:p>
          <a:p>
            <a:pPr marL="0" indent="0">
              <a:buNone/>
            </a:pPr>
            <a:r>
              <a:rPr lang="en-US" sz="2400" dirty="0" err="1">
                <a:solidFill>
                  <a:schemeClr val="tx1"/>
                </a:solidFill>
                <a:latin typeface="Calibri" panose="020F0502020204030204" pitchFamily="34" charset="0"/>
                <a:cs typeface="Calibri" panose="020F0502020204030204" pitchFamily="34" charset="0"/>
              </a:rPr>
              <a:t>Retoriek</a:t>
            </a:r>
            <a:r>
              <a:rPr lang="en-US" sz="2400" dirty="0">
                <a:solidFill>
                  <a:schemeClr val="tx1"/>
                </a:solidFill>
                <a:latin typeface="Calibri" panose="020F0502020204030204" pitchFamily="34" charset="0"/>
                <a:cs typeface="Calibri" panose="020F0502020204030204" pitchFamily="34" charset="0"/>
              </a:rPr>
              <a:t> is </a:t>
            </a:r>
            <a:r>
              <a:rPr lang="en-US" sz="2400" dirty="0" err="1">
                <a:solidFill>
                  <a:schemeClr val="tx1"/>
                </a:solidFill>
                <a:latin typeface="Calibri" panose="020F0502020204030204" pitchFamily="34" charset="0"/>
                <a:cs typeface="Calibri" panose="020F0502020204030204" pitchFamily="34" charset="0"/>
              </a:rPr>
              <a:t>altijd</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een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kwestie</a:t>
            </a:r>
            <a:r>
              <a:rPr lang="en-US" sz="2400" dirty="0">
                <a:solidFill>
                  <a:schemeClr val="tx1"/>
                </a:solidFill>
                <a:latin typeface="Calibri" panose="020F0502020204030204" pitchFamily="34" charset="0"/>
                <a:cs typeface="Calibri" panose="020F0502020204030204" pitchFamily="34" charset="0"/>
              </a:rPr>
              <a:t> van </a:t>
            </a:r>
            <a:r>
              <a:rPr lang="en-US" sz="2400" dirty="0" err="1">
                <a:solidFill>
                  <a:schemeClr val="tx1"/>
                </a:solidFill>
                <a:latin typeface="Calibri" panose="020F0502020204030204" pitchFamily="34" charset="0"/>
                <a:cs typeface="Calibri" panose="020F0502020204030204" pitchFamily="34" charset="0"/>
              </a:rPr>
              <a:t>keuzes</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maken</a:t>
            </a:r>
            <a:r>
              <a:rPr lang="en-US" sz="2400" dirty="0">
                <a:solidFill>
                  <a:schemeClr val="tx1"/>
                </a:solidFill>
                <a:latin typeface="Calibri" panose="020F0502020204030204" pitchFamily="34" charset="0"/>
                <a:cs typeface="Calibri" panose="020F0502020204030204" pitchFamily="34" charset="0"/>
              </a:rPr>
              <a:t>, maar </a:t>
            </a:r>
            <a:r>
              <a:rPr lang="en-US" sz="2400" dirty="0" err="1">
                <a:solidFill>
                  <a:schemeClr val="tx1"/>
                </a:solidFill>
                <a:latin typeface="Calibri" panose="020F0502020204030204" pitchFamily="34" charset="0"/>
                <a:cs typeface="Calibri" panose="020F0502020204030204" pitchFamily="34" charset="0"/>
              </a:rPr>
              <a:t>voor</a:t>
            </a:r>
            <a:br>
              <a:rPr lang="en-US" sz="2400" dirty="0">
                <a:solidFill>
                  <a:schemeClr val="tx1"/>
                </a:solidFill>
                <a:latin typeface="Calibri" panose="020F0502020204030204" pitchFamily="34" charset="0"/>
                <a:cs typeface="Calibri" panose="020F0502020204030204" pitchFamily="34" charset="0"/>
              </a:rPr>
            </a:br>
            <a:r>
              <a:rPr lang="en-US" sz="2400" b="1" dirty="0" err="1">
                <a:solidFill>
                  <a:schemeClr val="tx1"/>
                </a:solidFill>
                <a:latin typeface="Calibri" panose="020F0502020204030204" pitchFamily="34" charset="0"/>
                <a:cs typeface="Calibri" panose="020F0502020204030204" pitchFamily="34" charset="0"/>
              </a:rPr>
              <a:t>verwoording</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geldt</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dat</a:t>
            </a:r>
            <a:r>
              <a:rPr lang="en-US" sz="2400" dirty="0">
                <a:solidFill>
                  <a:schemeClr val="tx1"/>
                </a:solidFill>
                <a:latin typeface="Calibri" panose="020F0502020204030204" pitchFamily="34" charset="0"/>
                <a:cs typeface="Calibri" panose="020F0502020204030204" pitchFamily="34" charset="0"/>
              </a:rPr>
              <a:t> het </a:t>
            </a:r>
            <a:r>
              <a:rPr lang="en-US" sz="2400" dirty="0" err="1">
                <a:solidFill>
                  <a:schemeClr val="tx1"/>
                </a:solidFill>
                <a:latin typeface="Calibri" panose="020F0502020204030204" pitchFamily="34" charset="0"/>
                <a:cs typeface="Calibri" panose="020F0502020204030204" pitchFamily="34" charset="0"/>
              </a:rPr>
              <a:t>sterkste</a:t>
            </a:r>
            <a:endParaRPr lang="nl-NL"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5716123"/>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De voordracht </a:t>
            </a:r>
          </a:p>
        </p:txBody>
      </p:sp>
      <p:pic>
        <p:nvPicPr>
          <p:cNvPr id="12290" name="Picture 2" descr="Emma González - WHYY">
            <a:hlinkClick r:id="rId3"/>
            <a:extLst>
              <a:ext uri="{FF2B5EF4-FFF2-40B4-BE49-F238E27FC236}">
                <a16:creationId xmlns:a16="http://schemas.microsoft.com/office/drawing/2014/main" id="{3A4B63DE-7A83-441A-A5BB-CF5182CC4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838" y="1124744"/>
            <a:ext cx="7488324" cy="499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694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pic>
        <p:nvPicPr>
          <p:cNvPr id="13314" name="Picture 2" descr="Trump's proposed budget borrows pages from Obama — literally">
            <a:extLst>
              <a:ext uri="{FF2B5EF4-FFF2-40B4-BE49-F238E27FC236}">
                <a16:creationId xmlns:a16="http://schemas.microsoft.com/office/drawing/2014/main" id="{CD7F3341-771D-4D84-BD09-57656C121B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100" y="1052736"/>
            <a:ext cx="7921799" cy="5277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75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3046988"/>
          </a:xfrm>
          <a:prstGeom prst="rect">
            <a:avLst/>
          </a:prstGeom>
          <a:noFill/>
        </p:spPr>
        <p:txBody>
          <a:bodyPr wrap="square">
            <a:spAutoFit/>
          </a:bodyPr>
          <a:lstStyle/>
          <a:p>
            <a:r>
              <a:rPr lang="nl-NL" sz="2400" dirty="0">
                <a:latin typeface="Calibri" panose="020F0502020204030204" pitchFamily="34" charset="0"/>
                <a:cs typeface="Calibri" panose="020F0502020204030204" pitchFamily="34" charset="0"/>
              </a:rPr>
              <a:t>Obama’s Inaugurele rede 2013: </a:t>
            </a:r>
            <a:r>
              <a:rPr lang="nl-NL" sz="2400" dirty="0">
                <a:latin typeface="Calibri" panose="020F0502020204030204" pitchFamily="34" charset="0"/>
                <a:cs typeface="Calibri" panose="020F0502020204030204" pitchFamily="34" charset="0"/>
                <a:hlinkClick r:id="rId3"/>
              </a:rPr>
              <a:t>https://www.youtube.com/watch?v=dtjTWA2U_ng</a:t>
            </a:r>
            <a:r>
              <a:rPr lang="nl-NL" sz="2400" dirty="0">
                <a:latin typeface="Calibri" panose="020F0502020204030204" pitchFamily="34" charset="0"/>
                <a:cs typeface="Calibri" panose="020F0502020204030204" pitchFamily="34" charset="0"/>
              </a:rPr>
              <a:t>  (0:36-2:39)</a:t>
            </a:r>
          </a:p>
          <a:p>
            <a:endParaRPr lang="nl-NL" sz="2400" dirty="0">
              <a:latin typeface="Calibri" panose="020F0502020204030204" pitchFamily="34" charset="0"/>
              <a:cs typeface="Calibri" panose="020F0502020204030204" pitchFamily="34" charset="0"/>
            </a:endParaRPr>
          </a:p>
          <a:p>
            <a:endParaRPr lang="nl-NL" sz="2400" dirty="0">
              <a:latin typeface="Calibri" panose="020F0502020204030204" pitchFamily="34" charset="0"/>
              <a:cs typeface="Calibri" panose="020F0502020204030204" pitchFamily="34" charset="0"/>
            </a:endParaRPr>
          </a:p>
          <a:p>
            <a:endParaRPr lang="nl-NL" sz="2400" dirty="0">
              <a:latin typeface="Calibri" panose="020F0502020204030204" pitchFamily="34" charset="0"/>
              <a:cs typeface="Calibri" panose="020F0502020204030204" pitchFamily="34" charset="0"/>
            </a:endParaRPr>
          </a:p>
          <a:p>
            <a:r>
              <a:rPr lang="nl-NL" sz="2400" dirty="0" err="1">
                <a:latin typeface="Calibri" panose="020F0502020204030204" pitchFamily="34" charset="0"/>
                <a:cs typeface="Calibri" panose="020F0502020204030204" pitchFamily="34" charset="0"/>
              </a:rPr>
              <a:t>Trumps</a:t>
            </a:r>
            <a:r>
              <a:rPr lang="nl-NL" sz="2400" dirty="0">
                <a:latin typeface="Calibri" panose="020F0502020204030204" pitchFamily="34" charset="0"/>
                <a:cs typeface="Calibri" panose="020F0502020204030204" pitchFamily="34" charset="0"/>
              </a:rPr>
              <a:t> Inaugurele rede 2017: </a:t>
            </a:r>
            <a:r>
              <a:rPr lang="nl-NL" sz="2400" dirty="0">
                <a:latin typeface="Calibri" panose="020F0502020204030204" pitchFamily="34" charset="0"/>
                <a:cs typeface="Calibri" panose="020F0502020204030204" pitchFamily="34" charset="0"/>
                <a:hlinkClick r:id="rId4"/>
              </a:rPr>
              <a:t>https://www.youtube.com/watch?v=sRBsJNdK1t0&amp;t=111s</a:t>
            </a:r>
            <a:r>
              <a:rPr lang="nl-NL" sz="2400" dirty="0">
                <a:latin typeface="Calibri" panose="020F0502020204030204" pitchFamily="34" charset="0"/>
                <a:cs typeface="Calibri" panose="020F0502020204030204" pitchFamily="34" charset="0"/>
              </a:rPr>
              <a:t> (0:27-1:28, 3:27-4:04)</a:t>
            </a:r>
          </a:p>
        </p:txBody>
      </p:sp>
    </p:spTree>
    <p:extLst>
      <p:ext uri="{BB962C8B-B14F-4D97-AF65-F5344CB8AC3E}">
        <p14:creationId xmlns:p14="http://schemas.microsoft.com/office/powerpoint/2010/main" val="2908661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8" name="TextBox 7">
            <a:extLst>
              <a:ext uri="{FF2B5EF4-FFF2-40B4-BE49-F238E27FC236}">
                <a16:creationId xmlns:a16="http://schemas.microsoft.com/office/drawing/2014/main" id="{60C99B7A-7168-4A79-9AD4-331B66D10EC4}"/>
              </a:ext>
            </a:extLst>
          </p:cNvPr>
          <p:cNvSpPr txBox="1"/>
          <p:nvPr/>
        </p:nvSpPr>
        <p:spPr>
          <a:xfrm>
            <a:off x="251520" y="5836622"/>
            <a:ext cx="9649072" cy="461665"/>
          </a:xfrm>
          <a:prstGeom prst="rect">
            <a:avLst/>
          </a:prstGeom>
          <a:noFill/>
        </p:spPr>
        <p:txBody>
          <a:bodyPr wrap="square">
            <a:spAutoFit/>
          </a:bodyPr>
          <a:lstStyle/>
          <a:p>
            <a:r>
              <a:rPr lang="nl-NL" sz="2400" b="1" dirty="0">
                <a:latin typeface="Calibri" panose="020F0502020204030204" pitchFamily="34" charset="0"/>
                <a:cs typeface="Calibri" panose="020F0502020204030204" pitchFamily="34" charset="0"/>
              </a:rPr>
              <a:t>Obama’s spreektalent: </a:t>
            </a:r>
            <a:r>
              <a:rPr lang="nl-NL" sz="1600" dirty="0">
                <a:latin typeface="Calibri" panose="020F0502020204030204" pitchFamily="34" charset="0"/>
                <a:cs typeface="Calibri" panose="020F0502020204030204" pitchFamily="34" charset="0"/>
                <a:hlinkClick r:id="rId3"/>
              </a:rPr>
              <a:t>https://www.youtube.com/watch?v=OFPwDe22CoY&amp;t=289s</a:t>
            </a:r>
            <a:r>
              <a:rPr lang="nl-NL" sz="1600" dirty="0">
                <a:latin typeface="Calibri" panose="020F0502020204030204" pitchFamily="34" charset="0"/>
                <a:cs typeface="Calibri" panose="020F0502020204030204" pitchFamily="34" charset="0"/>
              </a:rPr>
              <a:t> (v.a. 3.00)</a:t>
            </a:r>
            <a:endParaRPr lang="nl-NL" dirty="0">
              <a:latin typeface="Calibri" panose="020F0502020204030204" pitchFamily="34" charset="0"/>
              <a:cs typeface="Calibri" panose="020F0502020204030204" pitchFamily="34" charset="0"/>
            </a:endParaRPr>
          </a:p>
        </p:txBody>
      </p:sp>
      <p:pic>
        <p:nvPicPr>
          <p:cNvPr id="2052" name="Picture 4" descr="Barack Obama's 2008 speech on race in United States | The Independent | The  Independent">
            <a:extLst>
              <a:ext uri="{FF2B5EF4-FFF2-40B4-BE49-F238E27FC236}">
                <a16:creationId xmlns:a16="http://schemas.microsoft.com/office/drawing/2014/main" id="{824EE3AA-6AB5-4962-AA2F-C1EA40EDF2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440"/>
          <a:stretch/>
        </p:blipFill>
        <p:spPr bwMode="auto">
          <a:xfrm>
            <a:off x="705852" y="993190"/>
            <a:ext cx="7732296" cy="484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188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8" name="TextBox 7">
            <a:extLst>
              <a:ext uri="{FF2B5EF4-FFF2-40B4-BE49-F238E27FC236}">
                <a16:creationId xmlns:a16="http://schemas.microsoft.com/office/drawing/2014/main" id="{60C99B7A-7168-4A79-9AD4-331B66D10EC4}"/>
              </a:ext>
            </a:extLst>
          </p:cNvPr>
          <p:cNvSpPr txBox="1"/>
          <p:nvPr/>
        </p:nvSpPr>
        <p:spPr>
          <a:xfrm>
            <a:off x="251520" y="5836622"/>
            <a:ext cx="9649072" cy="461665"/>
          </a:xfrm>
          <a:prstGeom prst="rect">
            <a:avLst/>
          </a:prstGeom>
          <a:noFill/>
        </p:spPr>
        <p:txBody>
          <a:bodyPr wrap="square">
            <a:spAutoFit/>
          </a:bodyPr>
          <a:lstStyle/>
          <a:p>
            <a:r>
              <a:rPr lang="nl-NL" sz="2400" b="1" dirty="0">
                <a:latin typeface="Calibri" panose="020F0502020204030204" pitchFamily="34" charset="0"/>
                <a:cs typeface="Calibri" panose="020F0502020204030204" pitchFamily="34" charset="0"/>
              </a:rPr>
              <a:t>Handgebaren van </a:t>
            </a:r>
            <a:r>
              <a:rPr lang="nl-NL" sz="2400" b="1" dirty="0" err="1">
                <a:latin typeface="Calibri" panose="020F0502020204030204" pitchFamily="34" charset="0"/>
                <a:cs typeface="Calibri" panose="020F0502020204030204" pitchFamily="34" charset="0"/>
              </a:rPr>
              <a:t>Trump</a:t>
            </a:r>
            <a:r>
              <a:rPr lang="nl-NL" sz="2400" b="1" dirty="0">
                <a:latin typeface="Calibri" panose="020F0502020204030204" pitchFamily="34" charset="0"/>
                <a:cs typeface="Calibri" panose="020F0502020204030204" pitchFamily="34" charset="0"/>
              </a:rPr>
              <a:t>: </a:t>
            </a:r>
            <a:r>
              <a:rPr lang="nl-NL" dirty="0">
                <a:latin typeface="Calibri" panose="020F0502020204030204" pitchFamily="34" charset="0"/>
                <a:cs typeface="Calibri" panose="020F0502020204030204" pitchFamily="34" charset="0"/>
              </a:rPr>
              <a:t>https://www.youtube.com/watch?v=1p7sOsDHLiw</a:t>
            </a:r>
          </a:p>
        </p:txBody>
      </p:sp>
      <p:pic>
        <p:nvPicPr>
          <p:cNvPr id="2050" name="Picture 2" descr="PsBattle: Donald Trump making &quot;ok&quot; sign. : r/photoshopbattles">
            <a:extLst>
              <a:ext uri="{FF2B5EF4-FFF2-40B4-BE49-F238E27FC236}">
                <a16:creationId xmlns:a16="http://schemas.microsoft.com/office/drawing/2014/main" id="{71CE7FE8-598A-434D-8E33-E01D5541D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03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1384995"/>
          </a:xfrm>
          <a:prstGeom prst="rect">
            <a:avLst/>
          </a:prstGeom>
          <a:noFill/>
        </p:spPr>
        <p:txBody>
          <a:bodyPr wrap="square">
            <a:spAutoFit/>
          </a:bodyPr>
          <a:lstStyle/>
          <a:p>
            <a:r>
              <a:rPr lang="nl-NL" sz="2800" dirty="0">
                <a:solidFill>
                  <a:schemeClr val="bg2">
                    <a:lumMod val="60000"/>
                    <a:lumOff val="40000"/>
                  </a:schemeClr>
                </a:solidFill>
                <a:latin typeface="Calibri" panose="020F0502020204030204" pitchFamily="34" charset="0"/>
                <a:cs typeface="Calibri" panose="020F0502020204030204" pitchFamily="34" charset="0"/>
              </a:rPr>
              <a:t>Bespreek in twee- of drietallen de antwoorden op de vragen bij de teksten van Obama en </a:t>
            </a:r>
            <a:r>
              <a:rPr lang="nl-NL" sz="2800" dirty="0" err="1">
                <a:solidFill>
                  <a:schemeClr val="bg2">
                    <a:lumMod val="60000"/>
                    <a:lumOff val="40000"/>
                  </a:schemeClr>
                </a:solidFill>
                <a:latin typeface="Calibri" panose="020F0502020204030204" pitchFamily="34" charset="0"/>
                <a:cs typeface="Calibri" panose="020F0502020204030204" pitchFamily="34" charset="0"/>
              </a:rPr>
              <a:t>Trump</a:t>
            </a:r>
            <a:r>
              <a:rPr lang="nl-NL" sz="2800" dirty="0">
                <a:solidFill>
                  <a:schemeClr val="bg2">
                    <a:lumMod val="60000"/>
                    <a:lumOff val="40000"/>
                  </a:schemeClr>
                </a:solidFill>
                <a:latin typeface="Calibri" panose="020F0502020204030204" pitchFamily="34" charset="0"/>
                <a:cs typeface="Calibri" panose="020F0502020204030204" pitchFamily="34" charset="0"/>
              </a:rPr>
              <a:t> (focus i.h.b. op 1c, 2 en 3).</a:t>
            </a:r>
          </a:p>
        </p:txBody>
      </p:sp>
    </p:spTree>
    <p:extLst>
      <p:ext uri="{BB962C8B-B14F-4D97-AF65-F5344CB8AC3E}">
        <p14:creationId xmlns:p14="http://schemas.microsoft.com/office/powerpoint/2010/main" val="1785023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954107"/>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1a) Wat is het voornaamste effect van inclusief-wij en de anafoor?</a:t>
            </a:r>
          </a:p>
        </p:txBody>
      </p:sp>
    </p:spTree>
    <p:extLst>
      <p:ext uri="{BB962C8B-B14F-4D97-AF65-F5344CB8AC3E}">
        <p14:creationId xmlns:p14="http://schemas.microsoft.com/office/powerpoint/2010/main" val="4249132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4770537"/>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1a) Wat is het voornaamste effect van inclusief-wij en de anafoor?</a:t>
            </a:r>
          </a:p>
          <a:p>
            <a:r>
              <a:rPr lang="nl-NL" sz="2000" b="1" dirty="0">
                <a:solidFill>
                  <a:schemeClr val="accent3"/>
                </a:solidFill>
                <a:latin typeface="Calibri" panose="020F0502020204030204" pitchFamily="34" charset="0"/>
                <a:cs typeface="Calibri" panose="020F0502020204030204" pitchFamily="34" charset="0"/>
              </a:rPr>
              <a:t>Inclusief-wij</a:t>
            </a:r>
            <a:r>
              <a:rPr lang="nl-NL" sz="2000" dirty="0">
                <a:solidFill>
                  <a:schemeClr val="accent3"/>
                </a:solidFill>
                <a:latin typeface="Calibri" panose="020F0502020204030204" pitchFamily="34" charset="0"/>
                <a:cs typeface="Calibri" panose="020F0502020204030204" pitchFamily="34" charset="0"/>
              </a:rPr>
              <a:t> (gebruik van ‘we’/ ‘wij’ in de betekenis van ‘ik’, spreker/schrijver, plus ‘jullie, het publiek) is een inhoudelijke gedachtefiguur die een band tussen de spreker en het publiek creëert en zorgt voor emotionele betrokkenheid van het publiek.</a:t>
            </a:r>
          </a:p>
          <a:p>
            <a:endParaRPr lang="nl-NL" sz="2000" dirty="0">
              <a:solidFill>
                <a:schemeClr val="accent3"/>
              </a:solidFill>
              <a:latin typeface="Calibri" panose="020F0502020204030204" pitchFamily="34" charset="0"/>
              <a:cs typeface="Calibri" panose="020F0502020204030204" pitchFamily="34" charset="0"/>
            </a:endParaRPr>
          </a:p>
          <a:p>
            <a:r>
              <a:rPr lang="nl-NL" sz="2000" b="1" dirty="0">
                <a:solidFill>
                  <a:schemeClr val="accent3"/>
                </a:solidFill>
                <a:latin typeface="Calibri" panose="020F0502020204030204" pitchFamily="34" charset="0"/>
                <a:cs typeface="Calibri" panose="020F0502020204030204" pitchFamily="34" charset="0"/>
              </a:rPr>
              <a:t>De anafoor </a:t>
            </a:r>
            <a:r>
              <a:rPr lang="nl-NL" sz="2000" dirty="0">
                <a:solidFill>
                  <a:schemeClr val="accent3"/>
                </a:solidFill>
                <a:latin typeface="Calibri" panose="020F0502020204030204" pitchFamily="34" charset="0"/>
                <a:cs typeface="Calibri" panose="020F0502020204030204" pitchFamily="34" charset="0"/>
              </a:rPr>
              <a:t>(herhaling van een woord of woordgroep aan het begin van op elkaar volgende zinsdelen, zinnen of nog grotere tekstdelen) is een voorbeeld van een woordfiguur dat werkt als ‘katalysator van emoties bij het publiek’, zoals </a:t>
            </a:r>
            <a:r>
              <a:rPr lang="nl-NL" sz="2000" dirty="0" err="1">
                <a:solidFill>
                  <a:schemeClr val="accent3"/>
                </a:solidFill>
                <a:latin typeface="Calibri" panose="020F0502020204030204" pitchFamily="34" charset="0"/>
                <a:cs typeface="Calibri" panose="020F0502020204030204" pitchFamily="34" charset="0"/>
              </a:rPr>
              <a:t>Braet</a:t>
            </a:r>
            <a:r>
              <a:rPr lang="nl-NL" sz="2000" dirty="0">
                <a:solidFill>
                  <a:schemeClr val="accent3"/>
                </a:solidFill>
                <a:latin typeface="Calibri" panose="020F0502020204030204" pitchFamily="34" charset="0"/>
                <a:cs typeface="Calibri" panose="020F0502020204030204" pitchFamily="34" charset="0"/>
              </a:rPr>
              <a:t> het noemt. Dit stijlfiguur benadrukt wat er gezegd wordt en houdt daarmee de aandacht vast van de luisteraar en kan bovendien zorgen voor emotionele betrokkenheid. </a:t>
            </a: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149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523220"/>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1b) Gebruik van inclusief-wij en anafoor</a:t>
            </a:r>
          </a:p>
        </p:txBody>
      </p:sp>
    </p:spTree>
    <p:extLst>
      <p:ext uri="{BB962C8B-B14F-4D97-AF65-F5344CB8AC3E}">
        <p14:creationId xmlns:p14="http://schemas.microsoft.com/office/powerpoint/2010/main" val="1367349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3108543"/>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1b) inclusief-wij</a:t>
            </a:r>
          </a:p>
          <a:p>
            <a:r>
              <a:rPr lang="nl-NL" sz="2800" dirty="0">
                <a:solidFill>
                  <a:schemeClr val="accent3"/>
                </a:solidFill>
                <a:latin typeface="Calibri" panose="020F0502020204030204" pitchFamily="34" charset="0"/>
                <a:cs typeface="Calibri" panose="020F0502020204030204" pitchFamily="34" charset="0"/>
              </a:rPr>
              <a:t>In beide speeches wordt veel gebruik gemaakt van ‘we’, ‘</a:t>
            </a:r>
            <a:r>
              <a:rPr lang="nl-NL" sz="2800" dirty="0" err="1">
                <a:solidFill>
                  <a:schemeClr val="accent3"/>
                </a:solidFill>
                <a:latin typeface="Calibri" panose="020F0502020204030204" pitchFamily="34" charset="0"/>
                <a:cs typeface="Calibri" panose="020F0502020204030204" pitchFamily="34" charset="0"/>
              </a:rPr>
              <a:t>us</a:t>
            </a:r>
            <a:r>
              <a:rPr lang="nl-NL" sz="2800" dirty="0">
                <a:solidFill>
                  <a:schemeClr val="accent3"/>
                </a:solidFill>
                <a:latin typeface="Calibri" panose="020F0502020204030204" pitchFamily="34" charset="0"/>
                <a:cs typeface="Calibri" panose="020F0502020204030204" pitchFamily="34" charset="0"/>
              </a:rPr>
              <a:t>’, ‘</a:t>
            </a:r>
            <a:r>
              <a:rPr lang="nl-NL" sz="2800" dirty="0" err="1">
                <a:solidFill>
                  <a:schemeClr val="accent3"/>
                </a:solidFill>
                <a:latin typeface="Calibri" panose="020F0502020204030204" pitchFamily="34" charset="0"/>
                <a:cs typeface="Calibri" panose="020F0502020204030204" pitchFamily="34" charset="0"/>
              </a:rPr>
              <a:t>our</a:t>
            </a:r>
            <a:r>
              <a:rPr lang="nl-NL" sz="2800" dirty="0">
                <a:solidFill>
                  <a:schemeClr val="accent3"/>
                </a:solidFill>
                <a:latin typeface="Calibri" panose="020F0502020204030204" pitchFamily="34" charset="0"/>
                <a:cs typeface="Calibri" panose="020F0502020204030204" pitchFamily="34" charset="0"/>
              </a:rPr>
              <a:t>’; bv. Obama: ‘we, </a:t>
            </a:r>
            <a:r>
              <a:rPr lang="nl-NL" sz="2800" dirty="0" err="1">
                <a:solidFill>
                  <a:schemeClr val="accent3"/>
                </a:solidFill>
                <a:latin typeface="Calibri" panose="020F0502020204030204" pitchFamily="34" charset="0"/>
                <a:cs typeface="Calibri" panose="020F0502020204030204" pitchFamily="34" charset="0"/>
              </a:rPr>
              <a:t>the</a:t>
            </a:r>
            <a:r>
              <a:rPr lang="nl-NL" sz="2800" dirty="0">
                <a:solidFill>
                  <a:schemeClr val="accent3"/>
                </a:solidFill>
                <a:latin typeface="Calibri" panose="020F0502020204030204" pitchFamily="34" charset="0"/>
                <a:cs typeface="Calibri" panose="020F0502020204030204" pitchFamily="34" charset="0"/>
              </a:rPr>
              <a:t> </a:t>
            </a:r>
            <a:r>
              <a:rPr lang="nl-NL" sz="2800" dirty="0" err="1">
                <a:solidFill>
                  <a:schemeClr val="accent3"/>
                </a:solidFill>
                <a:latin typeface="Calibri" panose="020F0502020204030204" pitchFamily="34" charset="0"/>
                <a:cs typeface="Calibri" panose="020F0502020204030204" pitchFamily="34" charset="0"/>
              </a:rPr>
              <a:t>people</a:t>
            </a:r>
            <a:r>
              <a:rPr lang="nl-NL" sz="2800" dirty="0">
                <a:solidFill>
                  <a:schemeClr val="accent3"/>
                </a:solidFill>
                <a:latin typeface="Calibri" panose="020F0502020204030204" pitchFamily="34" charset="0"/>
                <a:cs typeface="Calibri" panose="020F0502020204030204" pitchFamily="34" charset="0"/>
              </a:rPr>
              <a:t>’ (r.48, 61, 73), ‘</a:t>
            </a:r>
            <a:r>
              <a:rPr lang="nl-NL" sz="2800" dirty="0" err="1">
                <a:solidFill>
                  <a:schemeClr val="accent3"/>
                </a:solidFill>
                <a:latin typeface="Calibri" panose="020F0502020204030204" pitchFamily="34" charset="0"/>
                <a:cs typeface="Calibri" panose="020F0502020204030204" pitchFamily="34" charset="0"/>
              </a:rPr>
              <a:t>what</a:t>
            </a:r>
            <a:r>
              <a:rPr lang="nl-NL" sz="2800" dirty="0">
                <a:solidFill>
                  <a:schemeClr val="accent3"/>
                </a:solidFill>
                <a:latin typeface="Calibri" panose="020F0502020204030204" pitchFamily="34" charset="0"/>
                <a:cs typeface="Calibri" panose="020F0502020204030204" pitchFamily="34" charset="0"/>
              </a:rPr>
              <a:t> </a:t>
            </a:r>
            <a:r>
              <a:rPr lang="nl-NL" sz="2800" dirty="0" err="1">
                <a:solidFill>
                  <a:schemeClr val="accent3"/>
                </a:solidFill>
                <a:latin typeface="Calibri" panose="020F0502020204030204" pitchFamily="34" charset="0"/>
                <a:cs typeface="Calibri" panose="020F0502020204030204" pitchFamily="34" charset="0"/>
              </a:rPr>
              <a:t>makes</a:t>
            </a:r>
            <a:r>
              <a:rPr lang="nl-NL" sz="2800" dirty="0">
                <a:solidFill>
                  <a:schemeClr val="accent3"/>
                </a:solidFill>
                <a:latin typeface="Calibri" panose="020F0502020204030204" pitchFamily="34" charset="0"/>
                <a:cs typeface="Calibri" panose="020F0502020204030204" pitchFamily="34" charset="0"/>
              </a:rPr>
              <a:t> </a:t>
            </a:r>
            <a:r>
              <a:rPr lang="nl-NL" sz="2800" dirty="0" err="1">
                <a:solidFill>
                  <a:schemeClr val="accent3"/>
                </a:solidFill>
                <a:latin typeface="Calibri" panose="020F0502020204030204" pitchFamily="34" charset="0"/>
                <a:cs typeface="Calibri" panose="020F0502020204030204" pitchFamily="34" charset="0"/>
              </a:rPr>
              <a:t>us</a:t>
            </a:r>
            <a:r>
              <a:rPr lang="nl-NL" sz="2800" dirty="0">
                <a:solidFill>
                  <a:schemeClr val="accent3"/>
                </a:solidFill>
                <a:latin typeface="Calibri" panose="020F0502020204030204" pitchFamily="34" charset="0"/>
                <a:cs typeface="Calibri" panose="020F0502020204030204" pitchFamily="34" charset="0"/>
              </a:rPr>
              <a:t> </a:t>
            </a:r>
            <a:r>
              <a:rPr lang="nl-NL" sz="2800" dirty="0" err="1">
                <a:solidFill>
                  <a:schemeClr val="accent3"/>
                </a:solidFill>
                <a:latin typeface="Calibri" panose="020F0502020204030204" pitchFamily="34" charset="0"/>
                <a:cs typeface="Calibri" panose="020F0502020204030204" pitchFamily="34" charset="0"/>
              </a:rPr>
              <a:t>exceptional</a:t>
            </a:r>
            <a:r>
              <a:rPr lang="nl-NL" sz="2800" dirty="0">
                <a:solidFill>
                  <a:schemeClr val="accent3"/>
                </a:solidFill>
                <a:latin typeface="Calibri" panose="020F0502020204030204" pitchFamily="34" charset="0"/>
                <a:cs typeface="Calibri" panose="020F0502020204030204" pitchFamily="34" charset="0"/>
              </a:rPr>
              <a:t>, -- </a:t>
            </a:r>
            <a:r>
              <a:rPr lang="nl-NL" sz="2800" dirty="0" err="1">
                <a:solidFill>
                  <a:schemeClr val="accent3"/>
                </a:solidFill>
                <a:latin typeface="Calibri" panose="020F0502020204030204" pitchFamily="34" charset="0"/>
                <a:cs typeface="Calibri" panose="020F0502020204030204" pitchFamily="34" charset="0"/>
              </a:rPr>
              <a:t>what</a:t>
            </a:r>
            <a:r>
              <a:rPr lang="nl-NL" sz="2800" dirty="0">
                <a:solidFill>
                  <a:schemeClr val="accent3"/>
                </a:solidFill>
                <a:latin typeface="Calibri" panose="020F0502020204030204" pitchFamily="34" charset="0"/>
                <a:cs typeface="Calibri" panose="020F0502020204030204" pitchFamily="34" charset="0"/>
              </a:rPr>
              <a:t> </a:t>
            </a:r>
            <a:r>
              <a:rPr lang="nl-NL" sz="2800" dirty="0" err="1">
                <a:solidFill>
                  <a:schemeClr val="accent3"/>
                </a:solidFill>
                <a:latin typeface="Calibri" panose="020F0502020204030204" pitchFamily="34" charset="0"/>
                <a:cs typeface="Calibri" panose="020F0502020204030204" pitchFamily="34" charset="0"/>
              </a:rPr>
              <a:t>makes</a:t>
            </a:r>
            <a:r>
              <a:rPr lang="nl-NL" sz="2800" dirty="0">
                <a:solidFill>
                  <a:schemeClr val="accent3"/>
                </a:solidFill>
                <a:latin typeface="Calibri" panose="020F0502020204030204" pitchFamily="34" charset="0"/>
                <a:cs typeface="Calibri" panose="020F0502020204030204" pitchFamily="34" charset="0"/>
              </a:rPr>
              <a:t> </a:t>
            </a:r>
            <a:r>
              <a:rPr lang="nl-NL" sz="2800" dirty="0" err="1">
                <a:solidFill>
                  <a:schemeClr val="accent3"/>
                </a:solidFill>
                <a:latin typeface="Calibri" panose="020F0502020204030204" pitchFamily="34" charset="0"/>
                <a:cs typeface="Calibri" panose="020F0502020204030204" pitchFamily="34" charset="0"/>
              </a:rPr>
              <a:t>us</a:t>
            </a:r>
            <a:r>
              <a:rPr lang="nl-NL" sz="2800" dirty="0">
                <a:solidFill>
                  <a:schemeClr val="accent3"/>
                </a:solidFill>
                <a:latin typeface="Calibri" panose="020F0502020204030204" pitchFamily="34" charset="0"/>
                <a:cs typeface="Calibri" panose="020F0502020204030204" pitchFamily="34" charset="0"/>
              </a:rPr>
              <a:t> American’ (r.6), ‘</a:t>
            </a:r>
            <a:r>
              <a:rPr lang="nl-NL" sz="2800" dirty="0" err="1">
                <a:solidFill>
                  <a:schemeClr val="accent3"/>
                </a:solidFill>
                <a:latin typeface="Calibri" panose="020F0502020204030204" pitchFamily="34" charset="0"/>
                <a:cs typeface="Calibri" panose="020F0502020204030204" pitchFamily="34" charset="0"/>
              </a:rPr>
              <a:t>our</a:t>
            </a:r>
            <a:r>
              <a:rPr lang="nl-NL" sz="2800" dirty="0">
                <a:solidFill>
                  <a:schemeClr val="accent3"/>
                </a:solidFill>
                <a:latin typeface="Calibri" panose="020F0502020204030204" pitchFamily="34" charset="0"/>
                <a:cs typeface="Calibri" panose="020F0502020204030204" pitchFamily="34" charset="0"/>
              </a:rPr>
              <a:t> skin … </a:t>
            </a:r>
            <a:r>
              <a:rPr lang="nl-NL" sz="2800" dirty="0" err="1">
                <a:solidFill>
                  <a:schemeClr val="accent3"/>
                </a:solidFill>
                <a:latin typeface="Calibri" panose="020F0502020204030204" pitchFamily="34" charset="0"/>
                <a:cs typeface="Calibri" panose="020F0502020204030204" pitchFamily="34" charset="0"/>
              </a:rPr>
              <a:t>our</a:t>
            </a:r>
            <a:r>
              <a:rPr lang="nl-NL" sz="2800" dirty="0">
                <a:solidFill>
                  <a:schemeClr val="accent3"/>
                </a:solidFill>
                <a:latin typeface="Calibri" panose="020F0502020204030204" pitchFamily="34" charset="0"/>
                <a:cs typeface="Calibri" panose="020F0502020204030204" pitchFamily="34" charset="0"/>
              </a:rPr>
              <a:t> </a:t>
            </a:r>
            <a:r>
              <a:rPr lang="nl-NL" sz="2800" dirty="0" err="1">
                <a:solidFill>
                  <a:schemeClr val="accent3"/>
                </a:solidFill>
                <a:latin typeface="Calibri" panose="020F0502020204030204" pitchFamily="34" charset="0"/>
                <a:cs typeface="Calibri" panose="020F0502020204030204" pitchFamily="34" charset="0"/>
              </a:rPr>
              <a:t>faith</a:t>
            </a:r>
            <a:r>
              <a:rPr lang="nl-NL" sz="2800" dirty="0">
                <a:solidFill>
                  <a:schemeClr val="accent3"/>
                </a:solidFill>
                <a:latin typeface="Calibri" panose="020F0502020204030204" pitchFamily="34" charset="0"/>
                <a:cs typeface="Calibri" panose="020F0502020204030204" pitchFamily="34" charset="0"/>
              </a:rPr>
              <a:t> … </a:t>
            </a:r>
            <a:r>
              <a:rPr lang="nl-NL" sz="2800" dirty="0" err="1">
                <a:solidFill>
                  <a:schemeClr val="accent3"/>
                </a:solidFill>
                <a:latin typeface="Calibri" panose="020F0502020204030204" pitchFamily="34" charset="0"/>
                <a:cs typeface="Calibri" panose="020F0502020204030204" pitchFamily="34" charset="0"/>
              </a:rPr>
              <a:t>our</a:t>
            </a:r>
            <a:r>
              <a:rPr lang="nl-NL" sz="2800" dirty="0">
                <a:solidFill>
                  <a:schemeClr val="accent3"/>
                </a:solidFill>
                <a:latin typeface="Calibri" panose="020F0502020204030204" pitchFamily="34" charset="0"/>
                <a:cs typeface="Calibri" panose="020F0502020204030204" pitchFamily="34" charset="0"/>
              </a:rPr>
              <a:t> </a:t>
            </a:r>
            <a:r>
              <a:rPr lang="nl-NL" sz="2800" dirty="0" err="1">
                <a:solidFill>
                  <a:schemeClr val="accent3"/>
                </a:solidFill>
                <a:latin typeface="Calibri" panose="020F0502020204030204" pitchFamily="34" charset="0"/>
                <a:cs typeface="Calibri" panose="020F0502020204030204" pitchFamily="34" charset="0"/>
              </a:rPr>
              <a:t>names</a:t>
            </a:r>
            <a:r>
              <a:rPr lang="nl-NL" sz="2800" dirty="0">
                <a:solidFill>
                  <a:schemeClr val="accent3"/>
                </a:solidFill>
                <a:latin typeface="Calibri" panose="020F0502020204030204" pitchFamily="34" charset="0"/>
                <a:cs typeface="Calibri" panose="020F0502020204030204" pitchFamily="34" charset="0"/>
              </a:rPr>
              <a:t>’ (r.5-6). </a:t>
            </a:r>
            <a:r>
              <a:rPr lang="nl-NL" sz="2800" dirty="0" err="1">
                <a:solidFill>
                  <a:schemeClr val="accent3"/>
                </a:solidFill>
                <a:latin typeface="Calibri" panose="020F0502020204030204" pitchFamily="34" charset="0"/>
                <a:cs typeface="Calibri" panose="020F0502020204030204" pitchFamily="34" charset="0"/>
              </a:rPr>
              <a:t>Trump</a:t>
            </a:r>
            <a:r>
              <a:rPr lang="nl-NL" sz="2800" dirty="0">
                <a:solidFill>
                  <a:schemeClr val="accent3"/>
                </a:solidFill>
                <a:latin typeface="Calibri" panose="020F0502020204030204" pitchFamily="34" charset="0"/>
                <a:cs typeface="Calibri" panose="020F0502020204030204" pitchFamily="34" charset="0"/>
              </a:rPr>
              <a:t>: ‘we, </a:t>
            </a:r>
            <a:r>
              <a:rPr lang="nl-NL" sz="2800" dirty="0" err="1">
                <a:solidFill>
                  <a:schemeClr val="accent3"/>
                </a:solidFill>
                <a:latin typeface="Calibri" panose="020F0502020204030204" pitchFamily="34" charset="0"/>
                <a:cs typeface="Calibri" panose="020F0502020204030204" pitchFamily="34" charset="0"/>
              </a:rPr>
              <a:t>the</a:t>
            </a:r>
            <a:r>
              <a:rPr lang="nl-NL" sz="2800" dirty="0">
                <a:solidFill>
                  <a:schemeClr val="accent3"/>
                </a:solidFill>
                <a:latin typeface="Calibri" panose="020F0502020204030204" pitchFamily="34" charset="0"/>
                <a:cs typeface="Calibri" panose="020F0502020204030204" pitchFamily="34" charset="0"/>
              </a:rPr>
              <a:t> </a:t>
            </a:r>
            <a:r>
              <a:rPr lang="nl-NL" sz="2800" dirty="0" err="1">
                <a:solidFill>
                  <a:schemeClr val="accent3"/>
                </a:solidFill>
                <a:latin typeface="Calibri" panose="020F0502020204030204" pitchFamily="34" charset="0"/>
                <a:cs typeface="Calibri" panose="020F0502020204030204" pitchFamily="34" charset="0"/>
              </a:rPr>
              <a:t>citizens</a:t>
            </a:r>
            <a:r>
              <a:rPr lang="nl-NL" sz="2800" dirty="0">
                <a:solidFill>
                  <a:schemeClr val="accent3"/>
                </a:solidFill>
                <a:latin typeface="Calibri" panose="020F0502020204030204" pitchFamily="34" charset="0"/>
                <a:cs typeface="Calibri" panose="020F0502020204030204" pitchFamily="34" charset="0"/>
              </a:rPr>
              <a:t> of America’ (r.4), ‘</a:t>
            </a:r>
            <a:r>
              <a:rPr lang="nl-NL" sz="2800" dirty="0" err="1">
                <a:solidFill>
                  <a:schemeClr val="accent3"/>
                </a:solidFill>
                <a:latin typeface="Calibri" panose="020F0502020204030204" pitchFamily="34" charset="0"/>
                <a:cs typeface="Calibri" panose="020F0502020204030204" pitchFamily="34" charset="0"/>
              </a:rPr>
              <a:t>our</a:t>
            </a:r>
            <a:r>
              <a:rPr lang="nl-NL" sz="2800" dirty="0">
                <a:solidFill>
                  <a:schemeClr val="accent3"/>
                </a:solidFill>
                <a:latin typeface="Calibri" panose="020F0502020204030204" pitchFamily="34" charset="0"/>
                <a:cs typeface="Calibri" panose="020F0502020204030204" pitchFamily="34" charset="0"/>
              </a:rPr>
              <a:t> country’ (r.4) (</a:t>
            </a:r>
            <a:r>
              <a:rPr lang="nl-NL" sz="2800" dirty="0" err="1">
                <a:solidFill>
                  <a:schemeClr val="accent3"/>
                </a:solidFill>
                <a:latin typeface="Calibri" panose="020F0502020204030204" pitchFamily="34" charset="0"/>
                <a:cs typeface="Calibri" panose="020F0502020204030204" pitchFamily="34" charset="0"/>
              </a:rPr>
              <a:t>Trump</a:t>
            </a:r>
            <a:r>
              <a:rPr lang="nl-NL" sz="2800" dirty="0">
                <a:solidFill>
                  <a:schemeClr val="accent3"/>
                </a:solidFill>
                <a:latin typeface="Calibri" panose="020F0502020204030204" pitchFamily="34" charset="0"/>
                <a:cs typeface="Calibri" panose="020F0502020204030204" pitchFamily="34" charset="0"/>
              </a:rPr>
              <a:t> gebruikt minder ‘</a:t>
            </a:r>
            <a:r>
              <a:rPr lang="nl-NL" sz="2800" dirty="0" err="1">
                <a:solidFill>
                  <a:schemeClr val="accent3"/>
                </a:solidFill>
                <a:latin typeface="Calibri" panose="020F0502020204030204" pitchFamily="34" charset="0"/>
                <a:cs typeface="Calibri" panose="020F0502020204030204" pitchFamily="34" charset="0"/>
              </a:rPr>
              <a:t>us</a:t>
            </a:r>
            <a:r>
              <a:rPr lang="nl-NL" sz="2800" dirty="0">
                <a:solidFill>
                  <a:schemeClr val="accent3"/>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74879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3"/>
            <a:ext cx="827179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accent3"/>
                </a:solidFill>
                <a:latin typeface="Calibri" panose="020F0502020204030204" pitchFamily="34" charset="0"/>
              </a:rPr>
              <a:t>Correctheid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Latinitas</a:t>
            </a:r>
            <a:r>
              <a:rPr lang="nl-NL" altLang="nl-NL" sz="3200" kern="0" dirty="0">
                <a:solidFill>
                  <a:schemeClr val="bg1">
                    <a:lumMod val="65000"/>
                  </a:schemeClr>
                </a:solidFill>
                <a:latin typeface="Calibri" panose="020F0502020204030204" pitchFamily="34" charset="0"/>
              </a:rPr>
              <a:t>)</a:t>
            </a:r>
          </a:p>
          <a:p>
            <a:pPr marL="342900" indent="-342900" algn="l" eaLnBrk="1" hangingPunct="1">
              <a:lnSpc>
                <a:spcPct val="130000"/>
              </a:lnSpc>
              <a:buFont typeface="Arial" panose="020B0604020202020204" pitchFamily="34" charset="0"/>
              <a:buChar char="•"/>
            </a:pPr>
            <a:r>
              <a:rPr lang="nl-NL" altLang="nl-NL" sz="3200" kern="0" dirty="0">
                <a:solidFill>
                  <a:schemeClr val="accent3"/>
                </a:solidFill>
                <a:latin typeface="Calibri" panose="020F0502020204030204" pitchFamily="34" charset="0"/>
              </a:rPr>
              <a:t>Duidelijkheid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Perspicuitas</a:t>
            </a:r>
            <a:r>
              <a:rPr lang="nl-NL" altLang="nl-NL" sz="3200" kern="0" dirty="0">
                <a:solidFill>
                  <a:schemeClr val="bg1">
                    <a:lumMod val="65000"/>
                  </a:schemeClr>
                </a:solidFill>
                <a:latin typeface="Calibri" panose="020F0502020204030204" pitchFamily="34" charset="0"/>
              </a:rPr>
              <a:t>)</a:t>
            </a:r>
          </a:p>
          <a:p>
            <a:pPr marL="342900" indent="-342900" algn="l" eaLnBrk="1" hangingPunct="1">
              <a:lnSpc>
                <a:spcPct val="130000"/>
              </a:lnSpc>
              <a:buFont typeface="Arial" panose="020B0604020202020204" pitchFamily="34" charset="0"/>
              <a:buChar char="•"/>
            </a:pPr>
            <a:r>
              <a:rPr lang="nl-NL" altLang="nl-NL" sz="3200" kern="0" dirty="0">
                <a:solidFill>
                  <a:schemeClr val="accent3"/>
                </a:solidFill>
                <a:latin typeface="Calibri" panose="020F0502020204030204" pitchFamily="34" charset="0"/>
              </a:rPr>
              <a:t>Aantrekkelijkheid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(Ornatus)</a:t>
            </a:r>
          </a:p>
          <a:p>
            <a:pPr marL="342900" indent="-342900" algn="l" eaLnBrk="1" hangingPunct="1">
              <a:lnSpc>
                <a:spcPct val="130000"/>
              </a:lnSpc>
              <a:buFont typeface="Arial" panose="020B0604020202020204" pitchFamily="34" charset="0"/>
              <a:buChar char="•"/>
            </a:pPr>
            <a:r>
              <a:rPr lang="nl-NL" altLang="nl-NL" sz="3200" kern="0" dirty="0" err="1">
                <a:solidFill>
                  <a:schemeClr val="accent3"/>
                </a:solidFill>
                <a:latin typeface="Calibri" panose="020F0502020204030204" pitchFamily="34" charset="0"/>
              </a:rPr>
              <a:t>Passendheid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Aptum</a:t>
            </a:r>
            <a:r>
              <a:rPr lang="nl-NL" altLang="nl-NL" sz="3200" kern="0" dirty="0">
                <a:solidFill>
                  <a:schemeClr val="bg1">
                    <a:lumMod val="65000"/>
                  </a:schemeClr>
                </a:solidFill>
                <a:latin typeface="Calibri" panose="020F0502020204030204" pitchFamily="34" charset="0"/>
              </a:rPr>
              <a:t> / Decorum)</a:t>
            </a:r>
          </a:p>
        </p:txBody>
      </p:sp>
    </p:spTree>
    <p:extLst>
      <p:ext uri="{BB962C8B-B14F-4D97-AF65-F5344CB8AC3E}">
        <p14:creationId xmlns:p14="http://schemas.microsoft.com/office/powerpoint/2010/main" val="142430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4585871"/>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1b) anafoor</a:t>
            </a:r>
          </a:p>
          <a:p>
            <a:r>
              <a:rPr lang="nl-NL" sz="2400" dirty="0">
                <a:solidFill>
                  <a:schemeClr val="accent3"/>
                </a:solidFill>
                <a:latin typeface="Calibri" panose="020F0502020204030204" pitchFamily="34" charset="0"/>
                <a:cs typeface="Calibri" panose="020F0502020204030204" pitchFamily="34" charset="0"/>
              </a:rPr>
              <a:t>De anaforen van </a:t>
            </a:r>
            <a:r>
              <a:rPr lang="nl-NL" sz="2400" dirty="0" err="1">
                <a:solidFill>
                  <a:schemeClr val="accent3"/>
                </a:solidFill>
                <a:latin typeface="Calibri" panose="020F0502020204030204" pitchFamily="34" charset="0"/>
                <a:cs typeface="Calibri" panose="020F0502020204030204" pitchFamily="34" charset="0"/>
              </a:rPr>
              <a:t>Trump</a:t>
            </a:r>
            <a:r>
              <a:rPr lang="nl-NL" sz="2400" dirty="0">
                <a:solidFill>
                  <a:schemeClr val="accent3"/>
                </a:solidFill>
                <a:latin typeface="Calibri" panose="020F0502020204030204" pitchFamily="34" charset="0"/>
                <a:cs typeface="Calibri" panose="020F0502020204030204" pitchFamily="34" charset="0"/>
              </a:rPr>
              <a:t> zijn vooral terug te vinden op zinsniveau. Bijv.: </a:t>
            </a:r>
            <a:r>
              <a:rPr lang="nl-NL" sz="2400" dirty="0" err="1">
                <a:solidFill>
                  <a:schemeClr val="accent3"/>
                </a:solidFill>
                <a:latin typeface="Calibri" panose="020F0502020204030204" pitchFamily="34" charset="0"/>
                <a:cs typeface="Calibri" panose="020F0502020204030204" pitchFamily="34" charset="0"/>
              </a:rPr>
              <a:t>This</a:t>
            </a:r>
            <a:r>
              <a:rPr lang="nl-NL" sz="2400" dirty="0">
                <a:solidFill>
                  <a:schemeClr val="accent3"/>
                </a:solidFill>
                <a:latin typeface="Calibri" panose="020F0502020204030204" pitchFamily="34" charset="0"/>
                <a:cs typeface="Calibri" panose="020F0502020204030204" pitchFamily="34" charset="0"/>
              </a:rPr>
              <a:t> is </a:t>
            </a:r>
            <a:r>
              <a:rPr lang="nl-NL" sz="2400" dirty="0" err="1">
                <a:solidFill>
                  <a:schemeClr val="accent3"/>
                </a:solidFill>
                <a:latin typeface="Calibri" panose="020F0502020204030204" pitchFamily="34" charset="0"/>
                <a:cs typeface="Calibri" panose="020F0502020204030204" pitchFamily="34" charset="0"/>
              </a:rPr>
              <a:t>your</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day</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This</a:t>
            </a:r>
            <a:r>
              <a:rPr lang="nl-NL" sz="2400" dirty="0">
                <a:solidFill>
                  <a:schemeClr val="accent3"/>
                </a:solidFill>
                <a:latin typeface="Calibri" panose="020F0502020204030204" pitchFamily="34" charset="0"/>
                <a:cs typeface="Calibri" panose="020F0502020204030204" pitchFamily="34" charset="0"/>
              </a:rPr>
              <a:t> is </a:t>
            </a:r>
            <a:r>
              <a:rPr lang="nl-NL" sz="2400" dirty="0" err="1">
                <a:solidFill>
                  <a:schemeClr val="accent3"/>
                </a:solidFill>
                <a:latin typeface="Calibri" panose="020F0502020204030204" pitchFamily="34" charset="0"/>
                <a:cs typeface="Calibri" panose="020F0502020204030204" pitchFamily="34" charset="0"/>
              </a:rPr>
              <a:t>your</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celebration</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And</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this</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the</a:t>
            </a:r>
            <a:r>
              <a:rPr lang="nl-NL" sz="2400" dirty="0">
                <a:solidFill>
                  <a:schemeClr val="accent3"/>
                </a:solidFill>
                <a:latin typeface="Calibri" panose="020F0502020204030204" pitchFamily="34" charset="0"/>
                <a:cs typeface="Calibri" panose="020F0502020204030204" pitchFamily="34" charset="0"/>
              </a:rPr>
              <a:t> United </a:t>
            </a:r>
            <a:r>
              <a:rPr lang="nl-NL" sz="2400" dirty="0" err="1">
                <a:solidFill>
                  <a:schemeClr val="accent3"/>
                </a:solidFill>
                <a:latin typeface="Calibri" panose="020F0502020204030204" pitchFamily="34" charset="0"/>
                <a:cs typeface="Calibri" panose="020F0502020204030204" pitchFamily="34" charset="0"/>
              </a:rPr>
              <a:t>States</a:t>
            </a:r>
            <a:r>
              <a:rPr lang="nl-NL" sz="2400" dirty="0">
                <a:solidFill>
                  <a:schemeClr val="accent3"/>
                </a:solidFill>
                <a:latin typeface="Calibri" panose="020F0502020204030204" pitchFamily="34" charset="0"/>
                <a:cs typeface="Calibri" panose="020F0502020204030204" pitchFamily="34" charset="0"/>
              </a:rPr>
              <a:t> of America, is </a:t>
            </a:r>
            <a:r>
              <a:rPr lang="nl-NL" sz="2400" dirty="0" err="1">
                <a:solidFill>
                  <a:schemeClr val="accent3"/>
                </a:solidFill>
                <a:latin typeface="Calibri" panose="020F0502020204030204" pitchFamily="34" charset="0"/>
                <a:cs typeface="Calibri" panose="020F0502020204030204" pitchFamily="34" charset="0"/>
              </a:rPr>
              <a:t>your</a:t>
            </a:r>
            <a:r>
              <a:rPr lang="nl-NL" sz="2400" dirty="0">
                <a:solidFill>
                  <a:schemeClr val="accent3"/>
                </a:solidFill>
                <a:latin typeface="Calibri" panose="020F0502020204030204" pitchFamily="34" charset="0"/>
                <a:cs typeface="Calibri" panose="020F0502020204030204" pitchFamily="34" charset="0"/>
              </a:rPr>
              <a:t> country (r.35); We </a:t>
            </a:r>
            <a:r>
              <a:rPr lang="nl-NL" sz="2400" dirty="0" err="1">
                <a:solidFill>
                  <a:schemeClr val="accent3"/>
                </a:solidFill>
                <a:latin typeface="Calibri" panose="020F0502020204030204" pitchFamily="34" charset="0"/>
                <a:cs typeface="Calibri" panose="020F0502020204030204" pitchFamily="34" charset="0"/>
              </a:rPr>
              <a:t>will</a:t>
            </a:r>
            <a:r>
              <a:rPr lang="nl-NL" sz="2400" dirty="0">
                <a:solidFill>
                  <a:schemeClr val="accent3"/>
                </a:solidFill>
                <a:latin typeface="Calibri" panose="020F0502020204030204" pitchFamily="34" charset="0"/>
                <a:cs typeface="Calibri" panose="020F0502020204030204" pitchFamily="34" charset="0"/>
              </a:rPr>
              <a:t> face </a:t>
            </a:r>
            <a:r>
              <a:rPr lang="nl-NL" sz="2400" dirty="0" err="1">
                <a:solidFill>
                  <a:schemeClr val="accent3"/>
                </a:solidFill>
                <a:latin typeface="Calibri" panose="020F0502020204030204" pitchFamily="34" charset="0"/>
                <a:cs typeface="Calibri" panose="020F0502020204030204" pitchFamily="34" charset="0"/>
              </a:rPr>
              <a:t>challenges</a:t>
            </a:r>
            <a:r>
              <a:rPr lang="nl-NL" sz="2400" dirty="0">
                <a:solidFill>
                  <a:schemeClr val="accent3"/>
                </a:solidFill>
                <a:latin typeface="Calibri" panose="020F0502020204030204" pitchFamily="34" charset="0"/>
                <a:cs typeface="Calibri" panose="020F0502020204030204" pitchFamily="34" charset="0"/>
              </a:rPr>
              <a:t>. We </a:t>
            </a:r>
            <a:r>
              <a:rPr lang="nl-NL" sz="2400" dirty="0" err="1">
                <a:solidFill>
                  <a:schemeClr val="accent3"/>
                </a:solidFill>
                <a:latin typeface="Calibri" panose="020F0502020204030204" pitchFamily="34" charset="0"/>
                <a:cs typeface="Calibri" panose="020F0502020204030204" pitchFamily="34" charset="0"/>
              </a:rPr>
              <a:t>will</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confront</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hardships</a:t>
            </a:r>
            <a:r>
              <a:rPr lang="nl-NL" sz="2400" dirty="0">
                <a:solidFill>
                  <a:schemeClr val="accent3"/>
                </a:solidFill>
                <a:latin typeface="Calibri" panose="020F0502020204030204" pitchFamily="34" charset="0"/>
                <a:cs typeface="Calibri" panose="020F0502020204030204" pitchFamily="34" charset="0"/>
              </a:rPr>
              <a:t>. But we </a:t>
            </a:r>
            <a:r>
              <a:rPr lang="nl-NL" sz="2400" dirty="0" err="1">
                <a:solidFill>
                  <a:schemeClr val="accent3"/>
                </a:solidFill>
                <a:latin typeface="Calibri" panose="020F0502020204030204" pitchFamily="34" charset="0"/>
                <a:cs typeface="Calibri" panose="020F0502020204030204" pitchFamily="34" charset="0"/>
              </a:rPr>
              <a:t>will</a:t>
            </a:r>
            <a:r>
              <a:rPr lang="nl-NL" sz="2400" dirty="0">
                <a:solidFill>
                  <a:schemeClr val="accent3"/>
                </a:solidFill>
                <a:latin typeface="Calibri" panose="020F0502020204030204" pitchFamily="34" charset="0"/>
                <a:cs typeface="Calibri" panose="020F0502020204030204" pitchFamily="34" charset="0"/>
              </a:rPr>
              <a:t> get </a:t>
            </a:r>
            <a:r>
              <a:rPr lang="nl-NL" sz="2400" dirty="0" err="1">
                <a:solidFill>
                  <a:schemeClr val="accent3"/>
                </a:solidFill>
                <a:latin typeface="Calibri" panose="020F0502020204030204" pitchFamily="34" charset="0"/>
                <a:cs typeface="Calibri" panose="020F0502020204030204" pitchFamily="34" charset="0"/>
              </a:rPr>
              <a:t>the</a:t>
            </a:r>
            <a:r>
              <a:rPr lang="nl-NL" sz="2400" dirty="0">
                <a:solidFill>
                  <a:schemeClr val="accent3"/>
                </a:solidFill>
                <a:latin typeface="Calibri" panose="020F0502020204030204" pitchFamily="34" charset="0"/>
                <a:cs typeface="Calibri" panose="020F0502020204030204" pitchFamily="34" charset="0"/>
              </a:rPr>
              <a:t> job </a:t>
            </a:r>
            <a:r>
              <a:rPr lang="nl-NL" sz="2400" dirty="0" err="1">
                <a:solidFill>
                  <a:schemeClr val="accent3"/>
                </a:solidFill>
                <a:latin typeface="Calibri" panose="020F0502020204030204" pitchFamily="34" charset="0"/>
                <a:cs typeface="Calibri" panose="020F0502020204030204" pitchFamily="34" charset="0"/>
              </a:rPr>
              <a:t>done</a:t>
            </a:r>
            <a:r>
              <a:rPr lang="nl-NL" sz="2400" dirty="0">
                <a:solidFill>
                  <a:schemeClr val="accent3"/>
                </a:solidFill>
                <a:latin typeface="Calibri" panose="020F0502020204030204" pitchFamily="34" charset="0"/>
                <a:cs typeface="Calibri" panose="020F0502020204030204" pitchFamily="34" charset="0"/>
              </a:rPr>
              <a:t> (r.9). </a:t>
            </a:r>
          </a:p>
          <a:p>
            <a:endParaRPr lang="nl-NL" sz="2400" dirty="0">
              <a:solidFill>
                <a:schemeClr val="accent3"/>
              </a:solidFill>
              <a:latin typeface="Calibri" panose="020F0502020204030204" pitchFamily="34" charset="0"/>
              <a:cs typeface="Calibri" panose="020F0502020204030204" pitchFamily="34" charset="0"/>
            </a:endParaRPr>
          </a:p>
          <a:p>
            <a:r>
              <a:rPr lang="nl-NL" sz="2400" dirty="0">
                <a:solidFill>
                  <a:schemeClr val="accent3"/>
                </a:solidFill>
                <a:latin typeface="Calibri" panose="020F0502020204030204" pitchFamily="34" charset="0"/>
                <a:cs typeface="Calibri" panose="020F0502020204030204" pitchFamily="34" charset="0"/>
              </a:rPr>
              <a:t>De anaforen van Obama komen voor op zinsniveau, maar daarnaast gebruikt hij ook een anafoor aan het begin van enkele alinea’s. Bijv.: </a:t>
            </a:r>
            <a:r>
              <a:rPr lang="nl-NL" sz="2400" dirty="0" err="1">
                <a:solidFill>
                  <a:schemeClr val="accent3"/>
                </a:solidFill>
                <a:latin typeface="Calibri" panose="020F0502020204030204" pitchFamily="34" charset="0"/>
                <a:cs typeface="Calibri" panose="020F0502020204030204" pitchFamily="34" charset="0"/>
              </a:rPr>
              <a:t>Together</a:t>
            </a:r>
            <a:r>
              <a:rPr lang="nl-NL" sz="2400" dirty="0">
                <a:solidFill>
                  <a:schemeClr val="accent3"/>
                </a:solidFill>
                <a:latin typeface="Calibri" panose="020F0502020204030204" pitchFamily="34" charset="0"/>
                <a:cs typeface="Calibri" panose="020F0502020204030204" pitchFamily="34" charset="0"/>
              </a:rPr>
              <a:t>, we … (3x) (r. 24, 27, 30); We, </a:t>
            </a:r>
            <a:r>
              <a:rPr lang="nl-NL" sz="2400" dirty="0" err="1">
                <a:solidFill>
                  <a:schemeClr val="accent3"/>
                </a:solidFill>
                <a:latin typeface="Calibri" panose="020F0502020204030204" pitchFamily="34" charset="0"/>
                <a:cs typeface="Calibri" panose="020F0502020204030204" pitchFamily="34" charset="0"/>
              </a:rPr>
              <a:t>the</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people</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still</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believe</a:t>
            </a:r>
            <a:r>
              <a:rPr lang="nl-NL" sz="2400" dirty="0">
                <a:solidFill>
                  <a:schemeClr val="accent3"/>
                </a:solidFill>
                <a:latin typeface="Calibri" panose="020F0502020204030204" pitchFamily="34" charset="0"/>
                <a:cs typeface="Calibri" panose="020F0502020204030204" pitchFamily="34" charset="0"/>
              </a:rPr>
              <a:t> (3x) (r. 65, 78, 90); </a:t>
            </a:r>
            <a:r>
              <a:rPr lang="nl-NL" sz="2400" dirty="0" err="1">
                <a:solidFill>
                  <a:schemeClr val="accent3"/>
                </a:solidFill>
                <a:latin typeface="Calibri" panose="020F0502020204030204" pitchFamily="34" charset="0"/>
                <a:cs typeface="Calibri" panose="020F0502020204030204" pitchFamily="34" charset="0"/>
              </a:rPr>
              <a:t>Our</a:t>
            </a:r>
            <a:r>
              <a:rPr lang="nl-NL" sz="2400" dirty="0">
                <a:solidFill>
                  <a:schemeClr val="accent3"/>
                </a:solidFill>
                <a:latin typeface="Calibri" panose="020F0502020204030204" pitchFamily="34" charset="0"/>
                <a:cs typeface="Calibri" panose="020F0502020204030204" pitchFamily="34" charset="0"/>
              </a:rPr>
              <a:t> </a:t>
            </a:r>
            <a:r>
              <a:rPr lang="nl-NL" sz="2400" dirty="0" err="1">
                <a:solidFill>
                  <a:schemeClr val="accent3"/>
                </a:solidFill>
                <a:latin typeface="Calibri" panose="020F0502020204030204" pitchFamily="34" charset="0"/>
                <a:cs typeface="Calibri" panose="020F0502020204030204" pitchFamily="34" charset="0"/>
              </a:rPr>
              <a:t>journey</a:t>
            </a:r>
            <a:r>
              <a:rPr lang="nl-NL" sz="2400" dirty="0">
                <a:solidFill>
                  <a:schemeClr val="accent3"/>
                </a:solidFill>
                <a:latin typeface="Calibri" panose="020F0502020204030204" pitchFamily="34" charset="0"/>
                <a:cs typeface="Calibri" panose="020F0502020204030204" pitchFamily="34" charset="0"/>
              </a:rPr>
              <a:t> is </a:t>
            </a:r>
            <a:r>
              <a:rPr lang="nl-NL" sz="2400" dirty="0" err="1">
                <a:solidFill>
                  <a:schemeClr val="accent3"/>
                </a:solidFill>
                <a:latin typeface="Calibri" panose="020F0502020204030204" pitchFamily="34" charset="0"/>
                <a:cs typeface="Calibri" panose="020F0502020204030204" pitchFamily="34" charset="0"/>
              </a:rPr>
              <a:t>not</a:t>
            </a:r>
            <a:r>
              <a:rPr lang="nl-NL" sz="2400" dirty="0">
                <a:solidFill>
                  <a:schemeClr val="accent3"/>
                </a:solidFill>
                <a:latin typeface="Calibri" panose="020F0502020204030204" pitchFamily="34" charset="0"/>
                <a:cs typeface="Calibri" panose="020F0502020204030204" pitchFamily="34" charset="0"/>
              </a:rPr>
              <a:t> complete </a:t>
            </a:r>
            <a:r>
              <a:rPr lang="nl-NL" sz="2400" dirty="0" err="1">
                <a:solidFill>
                  <a:schemeClr val="accent3"/>
                </a:solidFill>
                <a:latin typeface="Calibri" panose="020F0502020204030204" pitchFamily="34" charset="0"/>
                <a:cs typeface="Calibri" panose="020F0502020204030204" pitchFamily="34" charset="0"/>
              </a:rPr>
              <a:t>until</a:t>
            </a:r>
            <a:r>
              <a:rPr lang="nl-NL" sz="2400" dirty="0">
                <a:solidFill>
                  <a:schemeClr val="accent3"/>
                </a:solidFill>
                <a:latin typeface="Calibri" panose="020F0502020204030204" pitchFamily="34" charset="0"/>
                <a:cs typeface="Calibri" panose="020F0502020204030204" pitchFamily="34" charset="0"/>
              </a:rPr>
              <a:t> (4x) (r.115 – 122).</a:t>
            </a:r>
          </a:p>
        </p:txBody>
      </p:sp>
    </p:spTree>
    <p:extLst>
      <p:ext uri="{BB962C8B-B14F-4D97-AF65-F5344CB8AC3E}">
        <p14:creationId xmlns:p14="http://schemas.microsoft.com/office/powerpoint/2010/main" val="969783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1815882"/>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1c) Beargumenteer waarom Obama en Trum de stijlfiguren anafoor en inclusief wij op een andere manier inzetten.</a:t>
            </a: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6092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3970318"/>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1c) Anafoor</a:t>
            </a:r>
          </a:p>
          <a:p>
            <a:r>
              <a:rPr lang="nl-NL" sz="2800" dirty="0" err="1">
                <a:solidFill>
                  <a:schemeClr val="accent3"/>
                </a:solidFill>
                <a:latin typeface="Calibri" panose="020F0502020204030204" pitchFamily="34" charset="0"/>
                <a:cs typeface="Calibri" panose="020F0502020204030204" pitchFamily="34" charset="0"/>
              </a:rPr>
              <a:t>Trump</a:t>
            </a:r>
            <a:r>
              <a:rPr lang="nl-NL" sz="2800" dirty="0">
                <a:solidFill>
                  <a:schemeClr val="accent3"/>
                </a:solidFill>
                <a:latin typeface="Calibri" panose="020F0502020204030204" pitchFamily="34" charset="0"/>
                <a:cs typeface="Calibri" panose="020F0502020204030204" pitchFamily="34" charset="0"/>
              </a:rPr>
              <a:t> gebruikt de anafoor met name om beloftes te doen en om te laten weten dat hij actie gaat ondernemen met de nieuwe regering. </a:t>
            </a:r>
          </a:p>
          <a:p>
            <a:endParaRPr lang="nl-NL" sz="2800" dirty="0">
              <a:solidFill>
                <a:schemeClr val="accent3"/>
              </a:solidFill>
              <a:latin typeface="Calibri" panose="020F0502020204030204" pitchFamily="34" charset="0"/>
              <a:cs typeface="Calibri" panose="020F0502020204030204" pitchFamily="34" charset="0"/>
            </a:endParaRPr>
          </a:p>
          <a:p>
            <a:r>
              <a:rPr lang="nl-NL" sz="2800" dirty="0">
                <a:solidFill>
                  <a:schemeClr val="accent3"/>
                </a:solidFill>
                <a:latin typeface="Calibri" panose="020F0502020204030204" pitchFamily="34" charset="0"/>
                <a:cs typeface="Calibri" panose="020F0502020204030204" pitchFamily="34" charset="0"/>
              </a:rPr>
              <a:t>Bij Obama ligt er minder nadruk op een actie of handeling dan bij </a:t>
            </a:r>
            <a:r>
              <a:rPr lang="nl-NL" sz="2800" dirty="0" err="1">
                <a:solidFill>
                  <a:schemeClr val="accent3"/>
                </a:solidFill>
                <a:latin typeface="Calibri" panose="020F0502020204030204" pitchFamily="34" charset="0"/>
                <a:cs typeface="Calibri" panose="020F0502020204030204" pitchFamily="34" charset="0"/>
              </a:rPr>
              <a:t>Trump</a:t>
            </a:r>
            <a:r>
              <a:rPr lang="nl-NL" sz="2800" dirty="0">
                <a:solidFill>
                  <a:schemeClr val="accent3"/>
                </a:solidFill>
                <a:latin typeface="Calibri" panose="020F0502020204030204" pitchFamily="34" charset="0"/>
                <a:cs typeface="Calibri" panose="020F0502020204030204" pitchFamily="34" charset="0"/>
              </a:rPr>
              <a:t> en meer op (met het aangesproken publiek) gedeelde inzichten en gemeenschappelijke waarden.</a:t>
            </a:r>
          </a:p>
        </p:txBody>
      </p:sp>
    </p:spTree>
    <p:extLst>
      <p:ext uri="{BB962C8B-B14F-4D97-AF65-F5344CB8AC3E}">
        <p14:creationId xmlns:p14="http://schemas.microsoft.com/office/powerpoint/2010/main" val="2892907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5139869"/>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1c) Inclusief-wij</a:t>
            </a:r>
          </a:p>
          <a:p>
            <a:r>
              <a:rPr lang="nl-NL" sz="2000" dirty="0">
                <a:solidFill>
                  <a:schemeClr val="accent3"/>
                </a:solidFill>
                <a:latin typeface="Calibri" panose="020F0502020204030204" pitchFamily="34" charset="0"/>
                <a:cs typeface="Calibri" panose="020F0502020204030204" pitchFamily="34" charset="0"/>
              </a:rPr>
              <a:t>Het effect dat </a:t>
            </a:r>
            <a:r>
              <a:rPr lang="nl-NL" sz="2000" dirty="0" err="1">
                <a:solidFill>
                  <a:schemeClr val="accent3"/>
                </a:solidFill>
                <a:latin typeface="Calibri" panose="020F0502020204030204" pitchFamily="34" charset="0"/>
                <a:cs typeface="Calibri" panose="020F0502020204030204" pitchFamily="34" charset="0"/>
              </a:rPr>
              <a:t>Trump</a:t>
            </a:r>
            <a:r>
              <a:rPr lang="nl-NL" sz="2000" dirty="0">
                <a:solidFill>
                  <a:schemeClr val="accent3"/>
                </a:solidFill>
                <a:latin typeface="Calibri" panose="020F0502020204030204" pitchFamily="34" charset="0"/>
                <a:cs typeface="Calibri" panose="020F0502020204030204" pitchFamily="34" charset="0"/>
              </a:rPr>
              <a:t> bewerkstelligt met het inclusieve ‘</a:t>
            </a:r>
            <a:r>
              <a:rPr lang="nl-NL" sz="2000" dirty="0" err="1">
                <a:solidFill>
                  <a:schemeClr val="accent3"/>
                </a:solidFill>
                <a:latin typeface="Calibri" panose="020F0502020204030204" pitchFamily="34" charset="0"/>
                <a:cs typeface="Calibri" panose="020F0502020204030204" pitchFamily="34" charset="0"/>
              </a:rPr>
              <a:t>our</a:t>
            </a:r>
            <a:r>
              <a:rPr lang="nl-NL" sz="2000" dirty="0">
                <a:solidFill>
                  <a:schemeClr val="accent3"/>
                </a:solidFill>
                <a:latin typeface="Calibri" panose="020F0502020204030204" pitchFamily="34" charset="0"/>
                <a:cs typeface="Calibri" panose="020F0502020204030204" pitchFamily="34" charset="0"/>
              </a:rPr>
              <a:t>’ is dat er een soort gemeenschappelijke identiteit ontstaat: wij met elkaar zijn Amerika, en alle concrete zaken waar over wordt gesproken, is ons eigendom. Het inclusieve ‘wij’ verwijst daarnaast in combinatie met uitspraken als ‘we </a:t>
            </a:r>
            <a:r>
              <a:rPr lang="nl-NL" sz="2000" dirty="0" err="1">
                <a:solidFill>
                  <a:schemeClr val="accent3"/>
                </a:solidFill>
                <a:latin typeface="Calibri" panose="020F0502020204030204" pitchFamily="34" charset="0"/>
                <a:cs typeface="Calibri" panose="020F0502020204030204" pitchFamily="34" charset="0"/>
              </a:rPr>
              <a:t>bring</a:t>
            </a:r>
            <a:r>
              <a:rPr lang="nl-NL" sz="2000" dirty="0">
                <a:solidFill>
                  <a:schemeClr val="accent3"/>
                </a:solidFill>
                <a:latin typeface="Calibri" panose="020F0502020204030204" pitchFamily="34" charset="0"/>
                <a:cs typeface="Calibri" panose="020F0502020204030204" pitchFamily="34" charset="0"/>
              </a:rPr>
              <a:t> back jobs’, ‘we </a:t>
            </a:r>
            <a:r>
              <a:rPr lang="nl-NL" sz="2000" dirty="0" err="1">
                <a:solidFill>
                  <a:schemeClr val="accent3"/>
                </a:solidFill>
                <a:latin typeface="Calibri" panose="020F0502020204030204" pitchFamily="34" charset="0"/>
                <a:cs typeface="Calibri" panose="020F0502020204030204" pitchFamily="34" charset="0"/>
              </a:rPr>
              <a:t>protect</a:t>
            </a:r>
            <a:r>
              <a:rPr lang="nl-NL" sz="2000" dirty="0">
                <a:solidFill>
                  <a:schemeClr val="accent3"/>
                </a:solidFill>
                <a:latin typeface="Calibri" panose="020F0502020204030204" pitchFamily="34" charset="0"/>
                <a:cs typeface="Calibri" panose="020F0502020204030204" pitchFamily="34" charset="0"/>
              </a:rPr>
              <a:t> </a:t>
            </a:r>
            <a:r>
              <a:rPr lang="nl-NL" sz="2000" dirty="0" err="1">
                <a:solidFill>
                  <a:schemeClr val="accent3"/>
                </a:solidFill>
                <a:latin typeface="Calibri" panose="020F0502020204030204" pitchFamily="34" charset="0"/>
                <a:cs typeface="Calibri" panose="020F0502020204030204" pitchFamily="34" charset="0"/>
              </a:rPr>
              <a:t>boarders</a:t>
            </a:r>
            <a:r>
              <a:rPr lang="nl-NL" sz="2000" dirty="0">
                <a:solidFill>
                  <a:schemeClr val="accent3"/>
                </a:solidFill>
                <a:latin typeface="Calibri" panose="020F0502020204030204" pitchFamily="34" charset="0"/>
                <a:cs typeface="Calibri" panose="020F0502020204030204" pitchFamily="34" charset="0"/>
              </a:rPr>
              <a:t>’, ‘we made </a:t>
            </a:r>
            <a:r>
              <a:rPr lang="nl-NL" sz="2000" dirty="0" err="1">
                <a:solidFill>
                  <a:schemeClr val="accent3"/>
                </a:solidFill>
                <a:latin typeface="Calibri" panose="020F0502020204030204" pitchFamily="34" charset="0"/>
                <a:cs typeface="Calibri" panose="020F0502020204030204" pitchFamily="34" charset="0"/>
              </a:rPr>
              <a:t>other</a:t>
            </a:r>
            <a:r>
              <a:rPr lang="nl-NL" sz="2000" dirty="0">
                <a:solidFill>
                  <a:schemeClr val="accent3"/>
                </a:solidFill>
                <a:latin typeface="Calibri" panose="020F0502020204030204" pitchFamily="34" charset="0"/>
                <a:cs typeface="Calibri" panose="020F0502020204030204" pitchFamily="34" charset="0"/>
              </a:rPr>
              <a:t> </a:t>
            </a:r>
            <a:r>
              <a:rPr lang="nl-NL" sz="2000" dirty="0" err="1">
                <a:solidFill>
                  <a:schemeClr val="accent3"/>
                </a:solidFill>
                <a:latin typeface="Calibri" panose="020F0502020204030204" pitchFamily="34" charset="0"/>
                <a:cs typeface="Calibri" panose="020F0502020204030204" pitchFamily="34" charset="0"/>
              </a:rPr>
              <a:t>country’s</a:t>
            </a:r>
            <a:r>
              <a:rPr lang="nl-NL" sz="2000" dirty="0">
                <a:solidFill>
                  <a:schemeClr val="accent3"/>
                </a:solidFill>
                <a:latin typeface="Calibri" panose="020F0502020204030204" pitchFamily="34" charset="0"/>
                <a:cs typeface="Calibri" panose="020F0502020204030204" pitchFamily="34" charset="0"/>
              </a:rPr>
              <a:t> </a:t>
            </a:r>
            <a:r>
              <a:rPr lang="nl-NL" sz="2000" dirty="0" err="1">
                <a:solidFill>
                  <a:schemeClr val="accent3"/>
                </a:solidFill>
                <a:latin typeface="Calibri" panose="020F0502020204030204" pitchFamily="34" charset="0"/>
                <a:cs typeface="Calibri" panose="020F0502020204030204" pitchFamily="34" charset="0"/>
              </a:rPr>
              <a:t>rich</a:t>
            </a:r>
            <a:r>
              <a:rPr lang="nl-NL" sz="2000" dirty="0">
                <a:solidFill>
                  <a:schemeClr val="accent3"/>
                </a:solidFill>
                <a:latin typeface="Calibri" panose="020F0502020204030204" pitchFamily="34" charset="0"/>
                <a:cs typeface="Calibri" panose="020F0502020204030204" pitchFamily="34" charset="0"/>
              </a:rPr>
              <a:t>’ en ‘we </a:t>
            </a:r>
            <a:r>
              <a:rPr lang="nl-NL" sz="2000" dirty="0" err="1">
                <a:solidFill>
                  <a:schemeClr val="accent3"/>
                </a:solidFill>
                <a:latin typeface="Calibri" panose="020F0502020204030204" pitchFamily="34" charset="0"/>
                <a:cs typeface="Calibri" panose="020F0502020204030204" pitchFamily="34" charset="0"/>
              </a:rPr>
              <a:t>defended</a:t>
            </a:r>
            <a:r>
              <a:rPr lang="nl-NL" sz="2000" dirty="0">
                <a:solidFill>
                  <a:schemeClr val="accent3"/>
                </a:solidFill>
                <a:latin typeface="Calibri" panose="020F0502020204030204" pitchFamily="34" charset="0"/>
                <a:cs typeface="Calibri" panose="020F0502020204030204" pitchFamily="34" charset="0"/>
              </a:rPr>
              <a:t> </a:t>
            </a:r>
            <a:r>
              <a:rPr lang="nl-NL" sz="2000" dirty="0" err="1">
                <a:solidFill>
                  <a:schemeClr val="accent3"/>
                </a:solidFill>
                <a:latin typeface="Calibri" panose="020F0502020204030204" pitchFamily="34" charset="0"/>
                <a:cs typeface="Calibri" panose="020F0502020204030204" pitchFamily="34" charset="0"/>
              </a:rPr>
              <a:t>other</a:t>
            </a:r>
            <a:r>
              <a:rPr lang="nl-NL" sz="2000" dirty="0">
                <a:solidFill>
                  <a:schemeClr val="accent3"/>
                </a:solidFill>
                <a:latin typeface="Calibri" panose="020F0502020204030204" pitchFamily="34" charset="0"/>
                <a:cs typeface="Calibri" panose="020F0502020204030204" pitchFamily="34" charset="0"/>
              </a:rPr>
              <a:t> </a:t>
            </a:r>
            <a:r>
              <a:rPr lang="nl-NL" sz="2000" dirty="0" err="1">
                <a:solidFill>
                  <a:schemeClr val="accent3"/>
                </a:solidFill>
                <a:latin typeface="Calibri" panose="020F0502020204030204" pitchFamily="34" charset="0"/>
                <a:cs typeface="Calibri" panose="020F0502020204030204" pitchFamily="34" charset="0"/>
              </a:rPr>
              <a:t>nations</a:t>
            </a:r>
            <a:r>
              <a:rPr lang="nl-NL" sz="2000" dirty="0">
                <a:solidFill>
                  <a:schemeClr val="accent3"/>
                </a:solidFill>
                <a:latin typeface="Calibri" panose="020F0502020204030204" pitchFamily="34" charset="0"/>
                <a:cs typeface="Calibri" panose="020F0502020204030204" pitchFamily="34" charset="0"/>
              </a:rPr>
              <a:t>’ naar de concrete acties van zowel de vorige als de nieuwe regering. </a:t>
            </a:r>
            <a:r>
              <a:rPr lang="nl-NL" sz="2000" dirty="0" err="1">
                <a:solidFill>
                  <a:schemeClr val="accent3"/>
                </a:solidFill>
                <a:latin typeface="Calibri" panose="020F0502020204030204" pitchFamily="34" charset="0"/>
                <a:cs typeface="Calibri" panose="020F0502020204030204" pitchFamily="34" charset="0"/>
              </a:rPr>
              <a:t>Trump</a:t>
            </a:r>
            <a:r>
              <a:rPr lang="nl-NL" sz="2000" dirty="0">
                <a:solidFill>
                  <a:schemeClr val="accent3"/>
                </a:solidFill>
                <a:latin typeface="Calibri" panose="020F0502020204030204" pitchFamily="34" charset="0"/>
                <a:cs typeface="Calibri" panose="020F0502020204030204" pitchFamily="34" charset="0"/>
              </a:rPr>
              <a:t> maakt daarmee inzichtelijk voor zijn publiek wat de stand van zaken is en wat zij van de nieuwe regering kunnen verwachten. </a:t>
            </a:r>
          </a:p>
          <a:p>
            <a:endParaRPr lang="nl-NL" sz="1200" dirty="0">
              <a:solidFill>
                <a:schemeClr val="accent3"/>
              </a:solidFill>
              <a:latin typeface="Calibri" panose="020F0502020204030204" pitchFamily="34" charset="0"/>
              <a:cs typeface="Calibri" panose="020F0502020204030204" pitchFamily="34" charset="0"/>
            </a:endParaRPr>
          </a:p>
          <a:p>
            <a:r>
              <a:rPr lang="nl-NL" sz="2000" dirty="0">
                <a:solidFill>
                  <a:schemeClr val="accent3"/>
                </a:solidFill>
                <a:latin typeface="Calibri" panose="020F0502020204030204" pitchFamily="34" charset="0"/>
                <a:cs typeface="Calibri" panose="020F0502020204030204" pitchFamily="34" charset="0"/>
              </a:rPr>
              <a:t>Obama sorteert een ander effect. Omdat het bezit (‘</a:t>
            </a:r>
            <a:r>
              <a:rPr lang="nl-NL" sz="2000" dirty="0" err="1">
                <a:solidFill>
                  <a:schemeClr val="accent3"/>
                </a:solidFill>
                <a:latin typeface="Calibri" panose="020F0502020204030204" pitchFamily="34" charset="0"/>
                <a:cs typeface="Calibri" panose="020F0502020204030204" pitchFamily="34" charset="0"/>
              </a:rPr>
              <a:t>our</a:t>
            </a:r>
            <a:r>
              <a:rPr lang="nl-NL" sz="2000" dirty="0">
                <a:solidFill>
                  <a:schemeClr val="accent3"/>
                </a:solidFill>
                <a:latin typeface="Calibri" panose="020F0502020204030204" pitchFamily="34" charset="0"/>
                <a:cs typeface="Calibri" panose="020F0502020204030204" pitchFamily="34" charset="0"/>
              </a:rPr>
              <a:t>’) in zijn speech veelal om abstracte zaken gaat, komt zijn speech meer over alsof er gemeenschappelijke waarden worden nagestreefd. Dit effect komt ook tot stand door ‘we’ te koppelen aan woorden als ‘we </a:t>
            </a:r>
            <a:r>
              <a:rPr lang="nl-NL" sz="2000" dirty="0" err="1">
                <a:solidFill>
                  <a:schemeClr val="accent3"/>
                </a:solidFill>
                <a:latin typeface="Calibri" panose="020F0502020204030204" pitchFamily="34" charset="0"/>
                <a:cs typeface="Calibri" panose="020F0502020204030204" pitchFamily="34" charset="0"/>
              </a:rPr>
              <a:t>determine</a:t>
            </a:r>
            <a:r>
              <a:rPr lang="nl-NL" sz="2000" dirty="0">
                <a:solidFill>
                  <a:schemeClr val="accent3"/>
                </a:solidFill>
                <a:latin typeface="Calibri" panose="020F0502020204030204" pitchFamily="34" charset="0"/>
                <a:cs typeface="Calibri" panose="020F0502020204030204" pitchFamily="34" charset="0"/>
              </a:rPr>
              <a:t>’, ‘we </a:t>
            </a:r>
            <a:r>
              <a:rPr lang="nl-NL" sz="2000" dirty="0" err="1">
                <a:solidFill>
                  <a:schemeClr val="accent3"/>
                </a:solidFill>
                <a:latin typeface="Calibri" panose="020F0502020204030204" pitchFamily="34" charset="0"/>
                <a:cs typeface="Calibri" panose="020F0502020204030204" pitchFamily="34" charset="0"/>
              </a:rPr>
              <a:t>believe</a:t>
            </a:r>
            <a:r>
              <a:rPr lang="nl-NL" sz="2000" dirty="0">
                <a:solidFill>
                  <a:schemeClr val="accent3"/>
                </a:solidFill>
                <a:latin typeface="Calibri" panose="020F0502020204030204" pitchFamily="34" charset="0"/>
                <a:cs typeface="Calibri" panose="020F0502020204030204" pitchFamily="34" charset="0"/>
              </a:rPr>
              <a:t>’ en ‘we </a:t>
            </a:r>
            <a:r>
              <a:rPr lang="nl-NL" sz="2000" dirty="0" err="1">
                <a:solidFill>
                  <a:schemeClr val="accent3"/>
                </a:solidFill>
                <a:latin typeface="Calibri" panose="020F0502020204030204" pitchFamily="34" charset="0"/>
                <a:cs typeface="Calibri" panose="020F0502020204030204" pitchFamily="34" charset="0"/>
              </a:rPr>
              <a:t>know</a:t>
            </a:r>
            <a:r>
              <a:rPr lang="nl-NL" sz="2000" dirty="0">
                <a:solidFill>
                  <a:schemeClr val="accent3"/>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422939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1815882"/>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2) Stijlfiguren van </a:t>
            </a:r>
            <a:r>
              <a:rPr lang="nl-NL" sz="2800" dirty="0" err="1">
                <a:latin typeface="Calibri" panose="020F0502020204030204" pitchFamily="34" charset="0"/>
                <a:cs typeface="Calibri" panose="020F0502020204030204" pitchFamily="34" charset="0"/>
              </a:rPr>
              <a:t>Trump</a:t>
            </a:r>
            <a:r>
              <a:rPr lang="nl-NL" sz="2800" dirty="0">
                <a:latin typeface="Calibri" panose="020F0502020204030204" pitchFamily="34" charset="0"/>
                <a:cs typeface="Calibri" panose="020F0502020204030204" pitchFamily="34" charset="0"/>
              </a:rPr>
              <a:t> om zich te profileren als president die luistert naar de hardwerkende, gewone Amerikaan.</a:t>
            </a: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3996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5539978"/>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2) Stijlfiguren van </a:t>
            </a:r>
            <a:r>
              <a:rPr lang="nl-NL" sz="2800" dirty="0" err="1">
                <a:latin typeface="Calibri" panose="020F0502020204030204" pitchFamily="34" charset="0"/>
                <a:cs typeface="Calibri" panose="020F0502020204030204" pitchFamily="34" charset="0"/>
              </a:rPr>
              <a:t>Trump</a:t>
            </a:r>
            <a:r>
              <a:rPr lang="nl-NL" sz="2800" dirty="0">
                <a:latin typeface="Calibri" panose="020F0502020204030204" pitchFamily="34" charset="0"/>
                <a:cs typeface="Calibri" panose="020F0502020204030204" pitchFamily="34" charset="0"/>
              </a:rPr>
              <a:t> </a:t>
            </a:r>
          </a:p>
          <a:p>
            <a:pPr marL="355600" indent="-355600">
              <a:buFont typeface="Arial" panose="020B0604020202020204" pitchFamily="34" charset="0"/>
              <a:buChar char="•"/>
            </a:pPr>
            <a:r>
              <a:rPr lang="nl-NL" b="1" dirty="0">
                <a:solidFill>
                  <a:schemeClr val="accent3"/>
                </a:solidFill>
                <a:latin typeface="Calibri" panose="020F0502020204030204" pitchFamily="34" charset="0"/>
                <a:cs typeface="Calibri" panose="020F0502020204030204" pitchFamily="34" charset="0"/>
              </a:rPr>
              <a:t>Aanspreking met ‘</a:t>
            </a:r>
            <a:r>
              <a:rPr lang="nl-NL" b="1" dirty="0" err="1">
                <a:solidFill>
                  <a:schemeClr val="accent3"/>
                </a:solidFill>
                <a:latin typeface="Calibri" panose="020F0502020204030204" pitchFamily="34" charset="0"/>
                <a:cs typeface="Calibri" panose="020F0502020204030204" pitchFamily="34" charset="0"/>
              </a:rPr>
              <a:t>you</a:t>
            </a:r>
            <a:r>
              <a:rPr lang="nl-NL" dirty="0">
                <a:solidFill>
                  <a:schemeClr val="accent3"/>
                </a:solidFill>
                <a:latin typeface="Calibri" panose="020F0502020204030204" pitchFamily="34" charset="0"/>
                <a:cs typeface="Calibri" panose="020F0502020204030204" pitchFamily="34" charset="0"/>
              </a:rPr>
              <a:t>’: </a:t>
            </a:r>
            <a:r>
              <a:rPr lang="nl-NL" dirty="0" err="1">
                <a:solidFill>
                  <a:schemeClr val="accent3"/>
                </a:solidFill>
                <a:latin typeface="Calibri" panose="020F0502020204030204" pitchFamily="34" charset="0"/>
                <a:cs typeface="Calibri" panose="020F0502020204030204" pitchFamily="34" charset="0"/>
              </a:rPr>
              <a:t>Trump</a:t>
            </a:r>
            <a:r>
              <a:rPr lang="nl-NL" dirty="0">
                <a:solidFill>
                  <a:schemeClr val="accent3"/>
                </a:solidFill>
                <a:latin typeface="Calibri" panose="020F0502020204030204" pitchFamily="34" charset="0"/>
                <a:cs typeface="Calibri" panose="020F0502020204030204" pitchFamily="34" charset="0"/>
              </a:rPr>
              <a:t> gebruikt veel vaker dan Obama een aanspreking van het publiek met ‘</a:t>
            </a:r>
            <a:r>
              <a:rPr lang="nl-NL" dirty="0" err="1">
                <a:solidFill>
                  <a:schemeClr val="accent3"/>
                </a:solidFill>
                <a:latin typeface="Calibri" panose="020F0502020204030204" pitchFamily="34" charset="0"/>
                <a:cs typeface="Calibri" panose="020F0502020204030204" pitchFamily="34" charset="0"/>
              </a:rPr>
              <a:t>you</a:t>
            </a:r>
            <a:r>
              <a:rPr lang="nl-NL" dirty="0">
                <a:solidFill>
                  <a:schemeClr val="accent3"/>
                </a:solidFill>
                <a:latin typeface="Calibri" panose="020F0502020204030204" pitchFamily="34" charset="0"/>
                <a:cs typeface="Calibri" panose="020F0502020204030204" pitchFamily="34" charset="0"/>
              </a:rPr>
              <a:t>’. Hiermee laat hij zien oog te hebben voor de luisteraars. Dit heeft als effect dat het publiek zich betrokken voelt bij wat er gezegd wordt en dus meer aandacht heeft voor de voordracht. Bovendien wordt het publiek op deze manier gevleid, omdat zij ertoe lijken te doen – doordat er rekening met hen wordt gehouden in de toespraak. (bv. r.35, 36, 45-48)</a:t>
            </a:r>
          </a:p>
          <a:p>
            <a:pPr marL="355600" indent="-355600">
              <a:buFont typeface="Arial" panose="020B0604020202020204" pitchFamily="34" charset="0"/>
              <a:buChar char="•"/>
            </a:pPr>
            <a:endParaRPr lang="nl-NL" dirty="0">
              <a:solidFill>
                <a:schemeClr val="accent3"/>
              </a:solidFill>
              <a:latin typeface="Calibri" panose="020F0502020204030204" pitchFamily="34" charset="0"/>
              <a:cs typeface="Calibri" panose="020F0502020204030204" pitchFamily="34" charset="0"/>
            </a:endParaRPr>
          </a:p>
          <a:p>
            <a:pPr marL="355600" indent="-355600">
              <a:buFont typeface="Arial" panose="020B0604020202020204" pitchFamily="34" charset="0"/>
              <a:buChar char="•"/>
            </a:pPr>
            <a:r>
              <a:rPr lang="nl-NL" b="1" dirty="0">
                <a:solidFill>
                  <a:schemeClr val="accent3"/>
                </a:solidFill>
                <a:latin typeface="Calibri" panose="020F0502020204030204" pitchFamily="34" charset="0"/>
                <a:cs typeface="Calibri" panose="020F0502020204030204" pitchFamily="34" charset="0"/>
              </a:rPr>
              <a:t>Antithese</a:t>
            </a:r>
            <a:r>
              <a:rPr lang="nl-NL" dirty="0">
                <a:solidFill>
                  <a:schemeClr val="accent3"/>
                </a:solidFill>
                <a:latin typeface="Calibri" panose="020F0502020204030204" pitchFamily="34" charset="0"/>
                <a:cs typeface="Calibri" panose="020F0502020204030204" pitchFamily="34" charset="0"/>
              </a:rPr>
              <a:t>: Met de antitheses kan </a:t>
            </a:r>
            <a:r>
              <a:rPr lang="nl-NL" dirty="0" err="1">
                <a:solidFill>
                  <a:schemeClr val="accent3"/>
                </a:solidFill>
                <a:latin typeface="Calibri" panose="020F0502020204030204" pitchFamily="34" charset="0"/>
                <a:cs typeface="Calibri" panose="020F0502020204030204" pitchFamily="34" charset="0"/>
              </a:rPr>
              <a:t>Trump</a:t>
            </a:r>
            <a:r>
              <a:rPr lang="nl-NL" dirty="0">
                <a:solidFill>
                  <a:schemeClr val="accent3"/>
                </a:solidFill>
                <a:latin typeface="Calibri" panose="020F0502020204030204" pitchFamily="34" charset="0"/>
                <a:cs typeface="Calibri" panose="020F0502020204030204" pitchFamily="34" charset="0"/>
              </a:rPr>
              <a:t> laten zien dat er andere tijden aan gaan breken nu hij president van Amerika is en kan hij benadrukken wat hij, </a:t>
            </a:r>
            <a:r>
              <a:rPr lang="nl-NL" dirty="0" err="1">
                <a:solidFill>
                  <a:schemeClr val="accent3"/>
                </a:solidFill>
                <a:latin typeface="Calibri" panose="020F0502020204030204" pitchFamily="34" charset="0"/>
                <a:cs typeface="Calibri" panose="020F0502020204030204" pitchFamily="34" charset="0"/>
              </a:rPr>
              <a:t>zgn</a:t>
            </a:r>
            <a:r>
              <a:rPr lang="nl-NL" dirty="0">
                <a:solidFill>
                  <a:schemeClr val="accent3"/>
                </a:solidFill>
                <a:latin typeface="Calibri" panose="020F0502020204030204" pitchFamily="34" charset="0"/>
                <a:cs typeface="Calibri" panose="020F0502020204030204" pitchFamily="34" charset="0"/>
              </a:rPr>
              <a:t> anders dan zijn voorganger, gaat doen voor de gewone man. (bv. r.22-24, 28-29 39-40, 149, 151)</a:t>
            </a:r>
          </a:p>
          <a:p>
            <a:endParaRPr lang="nl-NL" dirty="0">
              <a:solidFill>
                <a:schemeClr val="accent3"/>
              </a:solidFill>
              <a:latin typeface="Calibri" panose="020F0502020204030204" pitchFamily="34" charset="0"/>
              <a:cs typeface="Calibri" panose="020F0502020204030204" pitchFamily="34" charset="0"/>
            </a:endParaRPr>
          </a:p>
          <a:p>
            <a:pPr marL="355600" indent="-355600">
              <a:buFont typeface="Arial" panose="020B0604020202020204" pitchFamily="34" charset="0"/>
              <a:buChar char="•"/>
            </a:pPr>
            <a:r>
              <a:rPr lang="nl-NL" b="1" dirty="0">
                <a:solidFill>
                  <a:schemeClr val="accent3"/>
                </a:solidFill>
                <a:latin typeface="Calibri" panose="020F0502020204030204" pitchFamily="34" charset="0"/>
                <a:cs typeface="Calibri" panose="020F0502020204030204" pitchFamily="34" charset="0"/>
              </a:rPr>
              <a:t>Enumeraties</a:t>
            </a:r>
            <a:r>
              <a:rPr lang="nl-NL" dirty="0">
                <a:solidFill>
                  <a:schemeClr val="accent3"/>
                </a:solidFill>
                <a:latin typeface="Calibri" panose="020F0502020204030204" pitchFamily="34" charset="0"/>
                <a:cs typeface="Calibri" panose="020F0502020204030204" pitchFamily="34" charset="0"/>
              </a:rPr>
              <a:t>: De opsommingen leggen de nadruk op de veelheid van dingen die </a:t>
            </a:r>
            <a:r>
              <a:rPr lang="nl-NL" dirty="0" err="1">
                <a:solidFill>
                  <a:schemeClr val="accent3"/>
                </a:solidFill>
                <a:latin typeface="Calibri" panose="020F0502020204030204" pitchFamily="34" charset="0"/>
                <a:cs typeface="Calibri" panose="020F0502020204030204" pitchFamily="34" charset="0"/>
              </a:rPr>
              <a:t>Trump</a:t>
            </a:r>
            <a:r>
              <a:rPr lang="nl-NL" dirty="0">
                <a:solidFill>
                  <a:schemeClr val="accent3"/>
                </a:solidFill>
                <a:latin typeface="Calibri" panose="020F0502020204030204" pitchFamily="34" charset="0"/>
                <a:cs typeface="Calibri" panose="020F0502020204030204" pitchFamily="34" charset="0"/>
              </a:rPr>
              <a:t> anders gaat aanpakken. (bv. r.58-60, 96, 109, 110, 170-171)</a:t>
            </a:r>
          </a:p>
          <a:p>
            <a:endParaRPr lang="nl-NL" sz="2800" dirty="0">
              <a:latin typeface="Calibri" panose="020F0502020204030204" pitchFamily="34" charset="0"/>
              <a:cs typeface="Calibri" panose="020F0502020204030204" pitchFamily="34" charset="0"/>
            </a:endParaRP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756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1384995"/>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3) Obama maakt in zijn speech gebruik van één metafoor die op meerdere plekken terugkomt.</a:t>
            </a: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6259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2677656"/>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3) Obama’s metafoor</a:t>
            </a:r>
          </a:p>
          <a:p>
            <a:r>
              <a:rPr lang="nl-NL" sz="2800" dirty="0">
                <a:solidFill>
                  <a:schemeClr val="accent3"/>
                </a:solidFill>
                <a:latin typeface="Calibri" panose="020F0502020204030204" pitchFamily="34" charset="0"/>
                <a:cs typeface="Calibri" panose="020F0502020204030204" pitchFamily="34" charset="0"/>
              </a:rPr>
              <a:t>Obama spreekt zes keer van een ‘</a:t>
            </a:r>
            <a:r>
              <a:rPr lang="nl-NL" sz="2800" dirty="0" err="1">
                <a:solidFill>
                  <a:schemeClr val="accent3"/>
                </a:solidFill>
                <a:latin typeface="Calibri" panose="020F0502020204030204" pitchFamily="34" charset="0"/>
                <a:cs typeface="Calibri" panose="020F0502020204030204" pitchFamily="34" charset="0"/>
              </a:rPr>
              <a:t>journey</a:t>
            </a:r>
            <a:r>
              <a:rPr lang="nl-NL" sz="2800" dirty="0">
                <a:solidFill>
                  <a:schemeClr val="accent3"/>
                </a:solidFill>
                <a:latin typeface="Calibri" panose="020F0502020204030204" pitchFamily="34" charset="0"/>
                <a:cs typeface="Calibri" panose="020F0502020204030204" pitchFamily="34" charset="0"/>
              </a:rPr>
              <a:t>’ in de tekst (r.11, 115, 116, 119,120, 122). Daarnaast maakt hij gebruik van ‘move forward’ (r.20), ‘guides’ ‘</a:t>
            </a:r>
            <a:r>
              <a:rPr lang="nl-NL" sz="2800" dirty="0" err="1">
                <a:solidFill>
                  <a:schemeClr val="accent3"/>
                </a:solidFill>
                <a:latin typeface="Calibri" panose="020F0502020204030204" pitchFamily="34" charset="0"/>
                <a:cs typeface="Calibri" panose="020F0502020204030204" pitchFamily="34" charset="0"/>
              </a:rPr>
              <a:t>guided</a:t>
            </a:r>
            <a:r>
              <a:rPr lang="nl-NL" sz="2800" dirty="0">
                <a:solidFill>
                  <a:schemeClr val="accent3"/>
                </a:solidFill>
                <a:latin typeface="Calibri" panose="020F0502020204030204" pitchFamily="34" charset="0"/>
                <a:cs typeface="Calibri" panose="020F0502020204030204" pitchFamily="34" charset="0"/>
              </a:rPr>
              <a:t>’ (r.103-104).</a:t>
            </a: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1358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954107"/>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3b) effect van de metafoor?</a:t>
            </a: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2098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4401205"/>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3b) effect van de metafoor?</a:t>
            </a:r>
          </a:p>
          <a:p>
            <a:r>
              <a:rPr lang="nl-NL" sz="2800" dirty="0">
                <a:solidFill>
                  <a:schemeClr val="accent3"/>
                </a:solidFill>
                <a:latin typeface="Calibri" panose="020F0502020204030204" pitchFamily="34" charset="0"/>
                <a:cs typeface="Calibri" panose="020F0502020204030204" pitchFamily="34" charset="0"/>
              </a:rPr>
              <a:t>Met behulp van de reismetafoor bestempelt Obama de Amerikanen als reizigers naar een bepaalde bestemming.  Reizen is over het algemeen iets moois, maar het kan ook onzeker zijn en tegenslagen opleveren. Dit geeft Obama de mogelijkheid om de komende jaren te </a:t>
            </a:r>
            <a:r>
              <a:rPr lang="nl-NL" sz="2800" dirty="0" err="1">
                <a:solidFill>
                  <a:schemeClr val="accent3"/>
                </a:solidFill>
                <a:latin typeface="Calibri" panose="020F0502020204030204" pitchFamily="34" charset="0"/>
                <a:cs typeface="Calibri" panose="020F0502020204030204" pitchFamily="34" charset="0"/>
              </a:rPr>
              <a:t>framen</a:t>
            </a:r>
            <a:r>
              <a:rPr lang="nl-NL" sz="2800" dirty="0">
                <a:solidFill>
                  <a:schemeClr val="accent3"/>
                </a:solidFill>
                <a:latin typeface="Calibri" panose="020F0502020204030204" pitchFamily="34" charset="0"/>
                <a:cs typeface="Calibri" panose="020F0502020204030204" pitchFamily="34" charset="0"/>
              </a:rPr>
              <a:t> als een avontuur waarbij zowel mooie als minder mooie dingen zullen gebeuren. </a:t>
            </a: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2262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3"/>
            <a:ext cx="827179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accent3"/>
                </a:solidFill>
                <a:latin typeface="Calibri" panose="020F0502020204030204" pitchFamily="34" charset="0"/>
              </a:rPr>
              <a:t>Correctheid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Latinitas</a:t>
            </a:r>
            <a:r>
              <a:rPr lang="nl-NL" altLang="nl-NL" sz="3200" kern="0" dirty="0">
                <a:solidFill>
                  <a:schemeClr val="bg1">
                    <a:lumMod val="65000"/>
                  </a:schemeClr>
                </a:solidFill>
                <a:latin typeface="Calibri" panose="020F0502020204030204" pitchFamily="34" charset="0"/>
              </a:rPr>
              <a:t>)</a:t>
            </a: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algn="l" eaLnBrk="1" hangingPunct="1">
              <a:lnSpc>
                <a:spcPct val="130000"/>
              </a:lnSpc>
            </a:pPr>
            <a:endParaRPr lang="nl-NL" altLang="nl-NL" sz="3200" kern="0" dirty="0">
              <a:solidFill>
                <a:schemeClr val="bg1">
                  <a:lumMod val="65000"/>
                </a:schemeClr>
              </a:solidFill>
              <a:latin typeface="Calibri" panose="020F0502020204030204" pitchFamily="34" charset="0"/>
            </a:endParaRPr>
          </a:p>
        </p:txBody>
      </p:sp>
      <p:pic>
        <p:nvPicPr>
          <p:cNvPr id="4098" name="Picture 2" descr="Pijnlijke uitspraken van Nederlandse politici | Historiek">
            <a:extLst>
              <a:ext uri="{FF2B5EF4-FFF2-40B4-BE49-F238E27FC236}">
                <a16:creationId xmlns:a16="http://schemas.microsoft.com/office/drawing/2014/main" id="{269537C1-0024-44F4-ADDF-882178057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908" y="2420888"/>
            <a:ext cx="5466184" cy="3860492"/>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with Corners Rounded 2">
            <a:extLst>
              <a:ext uri="{FF2B5EF4-FFF2-40B4-BE49-F238E27FC236}">
                <a16:creationId xmlns:a16="http://schemas.microsoft.com/office/drawing/2014/main" id="{D4786F1F-E8F1-4E55-A385-EFDF0937A7C8}"/>
              </a:ext>
            </a:extLst>
          </p:cNvPr>
          <p:cNvSpPr/>
          <p:nvPr/>
        </p:nvSpPr>
        <p:spPr>
          <a:xfrm>
            <a:off x="392224" y="3429000"/>
            <a:ext cx="1731504" cy="1152128"/>
          </a:xfrm>
          <a:prstGeom prst="wedgeRoundRectCallout">
            <a:avLst>
              <a:gd name="adj1" fmla="val 67183"/>
              <a:gd name="adj2" fmla="val -51038"/>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nl-NL" sz="2400" dirty="0">
                <a:latin typeface="Calibri" panose="020F0502020204030204" pitchFamily="34" charset="0"/>
                <a:cs typeface="Calibri" panose="020F0502020204030204" pitchFamily="34" charset="0"/>
              </a:rPr>
              <a:t>Hobby? </a:t>
            </a:r>
          </a:p>
        </p:txBody>
      </p:sp>
      <p:sp>
        <p:nvSpPr>
          <p:cNvPr id="8" name="Speech Bubble: Rectangle with Corners Rounded 7">
            <a:extLst>
              <a:ext uri="{FF2B5EF4-FFF2-40B4-BE49-F238E27FC236}">
                <a16:creationId xmlns:a16="http://schemas.microsoft.com/office/drawing/2014/main" id="{4996DFC3-B724-41F9-8D42-78452FB9B18A}"/>
              </a:ext>
            </a:extLst>
          </p:cNvPr>
          <p:cNvSpPr/>
          <p:nvPr/>
        </p:nvSpPr>
        <p:spPr>
          <a:xfrm>
            <a:off x="6439340" y="1700808"/>
            <a:ext cx="1731504" cy="1152128"/>
          </a:xfrm>
          <a:prstGeom prst="wedgeRoundRectCallout">
            <a:avLst>
              <a:gd name="adj1" fmla="val -53839"/>
              <a:gd name="adj2" fmla="val 85648"/>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nl-NL" sz="2400" dirty="0">
                <a:latin typeface="Calibri" panose="020F0502020204030204" pitchFamily="34" charset="0"/>
                <a:cs typeface="Calibri" panose="020F0502020204030204" pitchFamily="34" charset="0"/>
              </a:rPr>
              <a:t>Yes! I ‘fok’ </a:t>
            </a:r>
            <a:r>
              <a:rPr lang="nl-NL" sz="2400" dirty="0" err="1">
                <a:latin typeface="Calibri" panose="020F0502020204030204" pitchFamily="34" charset="0"/>
                <a:cs typeface="Calibri" panose="020F0502020204030204" pitchFamily="34" charset="0"/>
              </a:rPr>
              <a:t>horses</a:t>
            </a:r>
            <a:r>
              <a:rPr lang="nl-NL" sz="2400" dirty="0">
                <a:latin typeface="Calibri" panose="020F0502020204030204" pitchFamily="34" charset="0"/>
                <a:cs typeface="Calibri" panose="020F0502020204030204" pitchFamily="34" charset="0"/>
              </a:rPr>
              <a:t>. </a:t>
            </a:r>
          </a:p>
        </p:txBody>
      </p:sp>
      <p:sp>
        <p:nvSpPr>
          <p:cNvPr id="9" name="TextBox 8">
            <a:extLst>
              <a:ext uri="{FF2B5EF4-FFF2-40B4-BE49-F238E27FC236}">
                <a16:creationId xmlns:a16="http://schemas.microsoft.com/office/drawing/2014/main" id="{6CFF2A5B-FD42-471C-8755-6262F9DC9528}"/>
              </a:ext>
            </a:extLst>
          </p:cNvPr>
          <p:cNvSpPr txBox="1">
            <a:spLocks noChangeArrowheads="1"/>
          </p:cNvSpPr>
          <p:nvPr/>
        </p:nvSpPr>
        <p:spPr bwMode="auto">
          <a:xfrm>
            <a:off x="7305093" y="4221311"/>
            <a:ext cx="1587388"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nl-NL"/>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FontTx/>
              <a:buNone/>
            </a:pPr>
            <a:r>
              <a:rPr lang="nl-NL" altLang="nl-NL" sz="2000" dirty="0">
                <a:latin typeface="Calibri" panose="020F0502020204030204" pitchFamily="34" charset="0"/>
              </a:rPr>
              <a:t>Minister van BuZa Joseph Luns op bezoek bij president J.F. Kennedy…</a:t>
            </a:r>
          </a:p>
          <a:p>
            <a:pPr>
              <a:buFontTx/>
              <a:buChar char="-"/>
            </a:pPr>
            <a:endParaRPr lang="nl-NL" altLang="nl-NL" dirty="0">
              <a:solidFill>
                <a:srgbClr val="3C8C93"/>
              </a:solidFill>
              <a:latin typeface="Calibri" panose="020F0502020204030204" pitchFamily="34" charset="0"/>
            </a:endParaRPr>
          </a:p>
        </p:txBody>
      </p:sp>
    </p:spTree>
    <p:extLst>
      <p:ext uri="{BB962C8B-B14F-4D97-AF65-F5344CB8AC3E}">
        <p14:creationId xmlns:p14="http://schemas.microsoft.com/office/powerpoint/2010/main" val="2550645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954107"/>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3c) Zou </a:t>
            </a:r>
            <a:r>
              <a:rPr lang="nl-NL" sz="2800" dirty="0" err="1">
                <a:latin typeface="Calibri" panose="020F0502020204030204" pitchFamily="34" charset="0"/>
                <a:cs typeface="Calibri" panose="020F0502020204030204" pitchFamily="34" charset="0"/>
              </a:rPr>
              <a:t>Trump</a:t>
            </a:r>
            <a:r>
              <a:rPr lang="nl-NL" sz="2800" dirty="0">
                <a:latin typeface="Calibri" panose="020F0502020204030204" pitchFamily="34" charset="0"/>
                <a:cs typeface="Calibri" panose="020F0502020204030204" pitchFamily="34" charset="0"/>
              </a:rPr>
              <a:t> deze metafoor kunnen gebruiken?</a:t>
            </a: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0607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2677656"/>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3c) Zou </a:t>
            </a:r>
            <a:r>
              <a:rPr lang="nl-NL" sz="2800" dirty="0" err="1">
                <a:latin typeface="Calibri" panose="020F0502020204030204" pitchFamily="34" charset="0"/>
                <a:cs typeface="Calibri" panose="020F0502020204030204" pitchFamily="34" charset="0"/>
              </a:rPr>
              <a:t>Trump</a:t>
            </a:r>
            <a:r>
              <a:rPr lang="nl-NL" sz="2800" dirty="0">
                <a:latin typeface="Calibri" panose="020F0502020204030204" pitchFamily="34" charset="0"/>
                <a:cs typeface="Calibri" panose="020F0502020204030204" pitchFamily="34" charset="0"/>
              </a:rPr>
              <a:t> deze metafoor kunnen gebruiken?</a:t>
            </a:r>
          </a:p>
          <a:p>
            <a:r>
              <a:rPr lang="nl-NL" sz="2800" dirty="0">
                <a:solidFill>
                  <a:schemeClr val="accent3"/>
                </a:solidFill>
                <a:latin typeface="Calibri" panose="020F0502020204030204" pitchFamily="34" charset="0"/>
                <a:cs typeface="Calibri" panose="020F0502020204030204" pitchFamily="34" charset="0"/>
              </a:rPr>
              <a:t>De </a:t>
            </a:r>
            <a:r>
              <a:rPr lang="nl-NL" sz="2800" dirty="0" err="1">
                <a:solidFill>
                  <a:schemeClr val="accent3"/>
                </a:solidFill>
                <a:latin typeface="Calibri" panose="020F0502020204030204" pitchFamily="34" charset="0"/>
                <a:cs typeface="Calibri" panose="020F0502020204030204" pitchFamily="34" charset="0"/>
              </a:rPr>
              <a:t>journey</a:t>
            </a:r>
            <a:r>
              <a:rPr lang="nl-NL" sz="2800" dirty="0">
                <a:solidFill>
                  <a:schemeClr val="accent3"/>
                </a:solidFill>
                <a:latin typeface="Calibri" panose="020F0502020204030204" pitchFamily="34" charset="0"/>
                <a:cs typeface="Calibri" panose="020F0502020204030204" pitchFamily="34" charset="0"/>
              </a:rPr>
              <a:t>-metafoor wordt waarschijnlijk te zeer met onzekerheid geassocieerd dan passend is bij </a:t>
            </a:r>
            <a:r>
              <a:rPr lang="nl-NL" sz="2800" dirty="0" err="1">
                <a:solidFill>
                  <a:schemeClr val="accent3"/>
                </a:solidFill>
                <a:latin typeface="Calibri" panose="020F0502020204030204" pitchFamily="34" charset="0"/>
                <a:cs typeface="Calibri" panose="020F0502020204030204" pitchFamily="34" charset="0"/>
              </a:rPr>
              <a:t>Trumps</a:t>
            </a:r>
            <a:r>
              <a:rPr lang="nl-NL" sz="2800" dirty="0">
                <a:solidFill>
                  <a:schemeClr val="accent3"/>
                </a:solidFill>
                <a:latin typeface="Calibri" panose="020F0502020204030204" pitchFamily="34" charset="0"/>
                <a:cs typeface="Calibri" panose="020F0502020204030204" pitchFamily="34" charset="0"/>
              </a:rPr>
              <a:t> politieke ideeën en de (daadkrachtige) indruk die hij wenst te maken op zijn publiek. </a:t>
            </a: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0762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954107"/>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4) Wat voor effect hebben de stijlfiguren die Obama gebruikt op zijn ethos (in vergelijking met </a:t>
            </a:r>
            <a:r>
              <a:rPr lang="nl-NL" sz="2800" dirty="0" err="1">
                <a:latin typeface="Calibri" panose="020F0502020204030204" pitchFamily="34" charset="0"/>
                <a:cs typeface="Calibri" panose="020F0502020204030204" pitchFamily="34" charset="0"/>
              </a:rPr>
              <a:t>Trump</a:t>
            </a:r>
            <a:r>
              <a:rPr lang="nl-NL" sz="28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277884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Obama &amp; </a:t>
            </a:r>
            <a:r>
              <a:rPr lang="nl-NL" sz="4000" dirty="0" err="1">
                <a:solidFill>
                  <a:schemeClr val="tx1"/>
                </a:solidFill>
                <a:latin typeface="Calibri" panose="020F0502020204030204" pitchFamily="34" charset="0"/>
              </a:rPr>
              <a:t>Trump</a:t>
            </a:r>
            <a:endParaRPr lang="nl-NL" sz="4000" i="1" dirty="0">
              <a:solidFill>
                <a:schemeClr val="tx1"/>
              </a:solidFill>
              <a:latin typeface="Calibri" panose="020F0502020204030204" pitchFamily="34" charset="0"/>
            </a:endParaRPr>
          </a:p>
        </p:txBody>
      </p:sp>
      <p:sp>
        <p:nvSpPr>
          <p:cNvPr id="5" name="TextBox 4">
            <a:extLst>
              <a:ext uri="{FF2B5EF4-FFF2-40B4-BE49-F238E27FC236}">
                <a16:creationId xmlns:a16="http://schemas.microsoft.com/office/drawing/2014/main" id="{63525BB7-E902-43E9-91D3-B60586FA43E6}"/>
              </a:ext>
            </a:extLst>
          </p:cNvPr>
          <p:cNvSpPr txBox="1"/>
          <p:nvPr/>
        </p:nvSpPr>
        <p:spPr>
          <a:xfrm>
            <a:off x="404665" y="1484784"/>
            <a:ext cx="7992888" cy="4708981"/>
          </a:xfrm>
          <a:prstGeom prst="rect">
            <a:avLst/>
          </a:prstGeom>
          <a:noFill/>
        </p:spPr>
        <p:txBody>
          <a:bodyPr wrap="square">
            <a:spAutoFit/>
          </a:bodyPr>
          <a:lstStyle/>
          <a:p>
            <a:r>
              <a:rPr lang="nl-NL" sz="2800" dirty="0">
                <a:latin typeface="Calibri" panose="020F0502020204030204" pitchFamily="34" charset="0"/>
                <a:cs typeface="Calibri" panose="020F0502020204030204" pitchFamily="34" charset="0"/>
              </a:rPr>
              <a:t>4) Wat voor effect hebben de stijlfiguren die Obama gebruikt op zijn ethos (in vergelijking met </a:t>
            </a:r>
            <a:r>
              <a:rPr lang="nl-NL" sz="2800" dirty="0" err="1">
                <a:latin typeface="Calibri" panose="020F0502020204030204" pitchFamily="34" charset="0"/>
                <a:cs typeface="Calibri" panose="020F0502020204030204" pitchFamily="34" charset="0"/>
              </a:rPr>
              <a:t>Trump</a:t>
            </a:r>
            <a:r>
              <a:rPr lang="nl-NL" sz="2800" dirty="0">
                <a:latin typeface="Calibri" panose="020F0502020204030204" pitchFamily="34" charset="0"/>
                <a:cs typeface="Calibri" panose="020F0502020204030204" pitchFamily="34" charset="0"/>
              </a:rPr>
              <a:t>)?</a:t>
            </a:r>
          </a:p>
          <a:p>
            <a:r>
              <a:rPr lang="nl-NL" sz="2400" dirty="0">
                <a:solidFill>
                  <a:schemeClr val="accent3"/>
                </a:solidFill>
                <a:latin typeface="Calibri" panose="020F0502020204030204" pitchFamily="34" charset="0"/>
                <a:cs typeface="Calibri" panose="020F0502020204030204" pitchFamily="34" charset="0"/>
              </a:rPr>
              <a:t> Obama’s gebruik van stijlfiguren is iets complexer dan hoe </a:t>
            </a:r>
            <a:r>
              <a:rPr lang="nl-NL" sz="2400" dirty="0" err="1">
                <a:solidFill>
                  <a:schemeClr val="accent3"/>
                </a:solidFill>
                <a:latin typeface="Calibri" panose="020F0502020204030204" pitchFamily="34" charset="0"/>
                <a:cs typeface="Calibri" panose="020F0502020204030204" pitchFamily="34" charset="0"/>
              </a:rPr>
              <a:t>Trump</a:t>
            </a:r>
            <a:r>
              <a:rPr lang="nl-NL" sz="2400" dirty="0">
                <a:solidFill>
                  <a:schemeClr val="accent3"/>
                </a:solidFill>
                <a:latin typeface="Calibri" panose="020F0502020204030204" pitchFamily="34" charset="0"/>
                <a:cs typeface="Calibri" panose="020F0502020204030204" pitchFamily="34" charset="0"/>
              </a:rPr>
              <a:t> dit doet. Daarom vergroot dit zijn ethos als intellectuele man die oog heeft voor nuance(het aspect van deskundigheid). De stijlfiguren van </a:t>
            </a:r>
            <a:r>
              <a:rPr lang="nl-NL" sz="2400" dirty="0" err="1">
                <a:solidFill>
                  <a:schemeClr val="accent3"/>
                </a:solidFill>
                <a:latin typeface="Calibri" panose="020F0502020204030204" pitchFamily="34" charset="0"/>
                <a:cs typeface="Calibri" panose="020F0502020204030204" pitchFamily="34" charset="0"/>
              </a:rPr>
              <a:t>Trump</a:t>
            </a:r>
            <a:r>
              <a:rPr lang="nl-NL" sz="2400" dirty="0">
                <a:solidFill>
                  <a:schemeClr val="accent3"/>
                </a:solidFill>
                <a:latin typeface="Calibri" panose="020F0502020204030204" pitchFamily="34" charset="0"/>
                <a:cs typeface="Calibri" panose="020F0502020204030204" pitchFamily="34" charset="0"/>
              </a:rPr>
              <a:t> zijn vrij rechttoe rechtaan met de enumeraties en tegenstellingen, terwijl Obama meer moeite doet om de stijlfiguren uit te werken. Dit zie je terug in het feit dat de anafoor op alineaniveau wordt gebruikt in plaats van op zinsniveau en in het feit dat hij de reismetafoordoor zijn toespraak heeft gewoven.</a:t>
            </a:r>
          </a:p>
          <a:p>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511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solidFill>
                  <a:schemeClr val="tx1"/>
                </a:solidFill>
                <a:latin typeface="Calibri" panose="020F0502020204030204" pitchFamily="34" charset="0"/>
              </a:rPr>
              <a:t>Volgende</a:t>
            </a:r>
            <a:r>
              <a:rPr lang="en-US" dirty="0">
                <a:solidFill>
                  <a:schemeClr val="tx1"/>
                </a:solidFill>
                <a:latin typeface="Calibri" panose="020F0502020204030204" pitchFamily="34" charset="0"/>
              </a:rPr>
              <a:t> college (16 </a:t>
            </a:r>
            <a:r>
              <a:rPr lang="en-US" dirty="0" err="1">
                <a:solidFill>
                  <a:schemeClr val="tx1"/>
                </a:solidFill>
                <a:latin typeface="Calibri" panose="020F0502020204030204" pitchFamily="34" charset="0"/>
              </a:rPr>
              <a:t>mei</a:t>
            </a:r>
            <a:r>
              <a:rPr lang="en-US" dirty="0">
                <a:solidFill>
                  <a:schemeClr val="tx1"/>
                </a:solidFill>
                <a:latin typeface="Calibri" panose="020F0502020204030204" pitchFamily="34" charset="0"/>
              </a:rPr>
              <a:t> = over 2 </a:t>
            </a:r>
            <a:r>
              <a:rPr lang="en-US" dirty="0" err="1">
                <a:solidFill>
                  <a:schemeClr val="tx1"/>
                </a:solidFill>
                <a:latin typeface="Calibri" panose="020F0502020204030204" pitchFamily="34" charset="0"/>
              </a:rPr>
              <a:t>weken</a:t>
            </a:r>
            <a:r>
              <a:rPr lang="en-US" dirty="0">
                <a:solidFill>
                  <a:schemeClr val="tx1"/>
                </a:solidFill>
                <a:latin typeface="Calibri" panose="020F0502020204030204" pitchFamily="34" charset="0"/>
              </a:rPr>
              <a:t>!)</a:t>
            </a:r>
            <a:endParaRPr lang="nl-NL" dirty="0">
              <a:solidFill>
                <a:schemeClr val="tx1"/>
              </a:solidFill>
              <a:latin typeface="Calibri" panose="020F0502020204030204" pitchFamily="34" charset="0"/>
            </a:endParaRPr>
          </a:p>
        </p:txBody>
      </p:sp>
      <p:pic>
        <p:nvPicPr>
          <p:cNvPr id="3" name="Picture 2">
            <a:extLst>
              <a:ext uri="{FF2B5EF4-FFF2-40B4-BE49-F238E27FC236}">
                <a16:creationId xmlns:a16="http://schemas.microsoft.com/office/drawing/2014/main" id="{5FB5E06F-310C-4EF9-B50B-6FE394DF5138}"/>
              </a:ext>
            </a:extLst>
          </p:cNvPr>
          <p:cNvPicPr>
            <a:picLocks noChangeAspect="1"/>
          </p:cNvPicPr>
          <p:nvPr/>
        </p:nvPicPr>
        <p:blipFill>
          <a:blip r:embed="rId2"/>
          <a:stretch>
            <a:fillRect/>
          </a:stretch>
        </p:blipFill>
        <p:spPr>
          <a:xfrm>
            <a:off x="1619672" y="1124744"/>
            <a:ext cx="5742930" cy="5114987"/>
          </a:xfrm>
          <a:prstGeom prst="rect">
            <a:avLst/>
          </a:prstGeom>
        </p:spPr>
      </p:pic>
    </p:spTree>
    <p:extLst>
      <p:ext uri="{BB962C8B-B14F-4D97-AF65-F5344CB8AC3E}">
        <p14:creationId xmlns:p14="http://schemas.microsoft.com/office/powerpoint/2010/main" val="3685471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3"/>
            <a:ext cx="827179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accent3"/>
                </a:solidFill>
                <a:latin typeface="Calibri" panose="020F0502020204030204" pitchFamily="34" charset="0"/>
              </a:rPr>
              <a:t>Correctheid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Latinitas</a:t>
            </a:r>
            <a:r>
              <a:rPr lang="nl-NL" altLang="nl-NL" sz="3200" kern="0" dirty="0">
                <a:solidFill>
                  <a:schemeClr val="bg1">
                    <a:lumMod val="65000"/>
                  </a:schemeClr>
                </a:solidFill>
                <a:latin typeface="Calibri" panose="020F0502020204030204" pitchFamily="34" charset="0"/>
              </a:rPr>
              <a:t>)</a:t>
            </a:r>
          </a:p>
          <a:p>
            <a:pPr marL="800100" lvl="1"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Op woordniveau</a:t>
            </a: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algn="l" eaLnBrk="1" hangingPunct="1">
              <a:lnSpc>
                <a:spcPct val="130000"/>
              </a:lnSpc>
            </a:pPr>
            <a:endParaRPr lang="nl-NL" altLang="nl-NL" sz="3200" kern="0" dirty="0">
              <a:solidFill>
                <a:schemeClr val="bg1">
                  <a:lumMod val="65000"/>
                </a:schemeClr>
              </a:solidFill>
              <a:latin typeface="Calibri" panose="020F0502020204030204" pitchFamily="34" charset="0"/>
            </a:endParaRPr>
          </a:p>
        </p:txBody>
      </p:sp>
      <p:pic>
        <p:nvPicPr>
          <p:cNvPr id="4" name="Afbeelding 2">
            <a:extLst>
              <a:ext uri="{FF2B5EF4-FFF2-40B4-BE49-F238E27FC236}">
                <a16:creationId xmlns:a16="http://schemas.microsoft.com/office/drawing/2014/main" id="{2E313523-B38D-404E-8D25-20D757D3A1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3284984"/>
            <a:ext cx="283686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1A40364D-6183-4A04-A142-0C632A0F7170}"/>
              </a:ext>
            </a:extLst>
          </p:cNvPr>
          <p:cNvSpPr txBox="1">
            <a:spLocks noChangeArrowheads="1"/>
          </p:cNvSpPr>
          <p:nvPr/>
        </p:nvSpPr>
        <p:spPr bwMode="auto">
          <a:xfrm>
            <a:off x="467147" y="3069406"/>
            <a:ext cx="5761037"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nl-NL"/>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buFontTx/>
              <a:buChar char="-"/>
            </a:pPr>
            <a:endParaRPr lang="nl-NL" altLang="nl-NL" sz="4000" dirty="0">
              <a:solidFill>
                <a:srgbClr val="000000"/>
              </a:solidFill>
              <a:latin typeface="Calibri" panose="020F0502020204030204" pitchFamily="34" charset="0"/>
            </a:endParaRPr>
          </a:p>
          <a:p>
            <a:pPr algn="ctr">
              <a:spcBef>
                <a:spcPct val="0"/>
              </a:spcBef>
              <a:buFontTx/>
              <a:buNone/>
            </a:pPr>
            <a:r>
              <a:rPr lang="nl-NL" altLang="en-GB" sz="4000" dirty="0">
                <a:latin typeface="Calibri" panose="020F0502020204030204" pitchFamily="34" charset="0"/>
              </a:rPr>
              <a:t>‘</a:t>
            </a:r>
            <a:r>
              <a:rPr lang="nl-NL" altLang="nl-NL" sz="4000" dirty="0">
                <a:latin typeface="Calibri" panose="020F0502020204030204" pitchFamily="34" charset="0"/>
              </a:rPr>
              <a:t>naakt modeltekenen</a:t>
            </a:r>
            <a:r>
              <a:rPr lang="nl-NL" altLang="en-GB" sz="4000" dirty="0">
                <a:latin typeface="Calibri" panose="020F0502020204030204" pitchFamily="34" charset="0"/>
              </a:rPr>
              <a:t>’</a:t>
            </a:r>
            <a:r>
              <a:rPr lang="nl-NL" altLang="nl-NL" sz="4000" dirty="0">
                <a:latin typeface="Calibri" panose="020F0502020204030204" pitchFamily="34" charset="0"/>
              </a:rPr>
              <a:t> </a:t>
            </a:r>
          </a:p>
          <a:p>
            <a:pPr algn="ctr">
              <a:spcBef>
                <a:spcPct val="0"/>
              </a:spcBef>
              <a:buFontTx/>
              <a:buNone/>
            </a:pPr>
            <a:r>
              <a:rPr lang="nl-NL" altLang="nl-NL" sz="4000" i="1" dirty="0">
                <a:solidFill>
                  <a:schemeClr val="bg2">
                    <a:lumMod val="60000"/>
                    <a:lumOff val="40000"/>
                  </a:schemeClr>
                </a:solidFill>
                <a:latin typeface="Calibri" panose="020F0502020204030204" pitchFamily="34" charset="0"/>
              </a:rPr>
              <a:t>vs. </a:t>
            </a:r>
          </a:p>
          <a:p>
            <a:pPr algn="ctr">
              <a:spcBef>
                <a:spcPct val="0"/>
              </a:spcBef>
              <a:buFontTx/>
              <a:buNone/>
            </a:pPr>
            <a:r>
              <a:rPr lang="nl-NL" altLang="en-GB" sz="4000" dirty="0">
                <a:latin typeface="Calibri" panose="020F0502020204030204" pitchFamily="34" charset="0"/>
              </a:rPr>
              <a:t>‘</a:t>
            </a:r>
            <a:r>
              <a:rPr lang="nl-NL" altLang="nl-NL" sz="4000" dirty="0">
                <a:latin typeface="Calibri" panose="020F0502020204030204" pitchFamily="34" charset="0"/>
              </a:rPr>
              <a:t>naaktmodeltekenen</a:t>
            </a:r>
            <a:r>
              <a:rPr lang="nl-NL" altLang="en-GB" sz="4000" dirty="0">
                <a:latin typeface="Calibri" panose="020F0502020204030204" pitchFamily="34" charset="0"/>
              </a:rPr>
              <a:t>’</a:t>
            </a:r>
            <a:r>
              <a:rPr lang="nl-NL" altLang="nl-NL" sz="4000" dirty="0">
                <a:latin typeface="Calibri" panose="020F0502020204030204" pitchFamily="34" charset="0"/>
              </a:rPr>
              <a:t>?</a:t>
            </a:r>
          </a:p>
          <a:p>
            <a:pPr>
              <a:buFontTx/>
              <a:buChar char="-"/>
            </a:pPr>
            <a:endParaRPr lang="nl-NL" altLang="nl-NL" dirty="0">
              <a:solidFill>
                <a:srgbClr val="3C8C93"/>
              </a:solidFill>
              <a:latin typeface="Calibri" panose="020F0502020204030204" pitchFamily="34" charset="0"/>
            </a:endParaRPr>
          </a:p>
        </p:txBody>
      </p:sp>
    </p:spTree>
    <p:extLst>
      <p:ext uri="{BB962C8B-B14F-4D97-AF65-F5344CB8AC3E}">
        <p14:creationId xmlns:p14="http://schemas.microsoft.com/office/powerpoint/2010/main" val="124663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412776"/>
            <a:ext cx="827179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accent3"/>
                </a:solidFill>
                <a:latin typeface="Calibri" panose="020F0502020204030204" pitchFamily="34" charset="0"/>
              </a:rPr>
              <a:t>Correctheid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Latinitas</a:t>
            </a:r>
            <a:r>
              <a:rPr lang="nl-NL" altLang="nl-NL" sz="3200" kern="0" dirty="0">
                <a:solidFill>
                  <a:schemeClr val="bg1">
                    <a:lumMod val="65000"/>
                  </a:schemeClr>
                </a:solidFill>
                <a:latin typeface="Calibri" panose="020F0502020204030204" pitchFamily="34" charset="0"/>
              </a:rPr>
              <a:t>)</a:t>
            </a:r>
          </a:p>
          <a:p>
            <a:pPr marL="800100" lvl="1"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Op woordniveau</a:t>
            </a:r>
          </a:p>
          <a:p>
            <a:pPr marL="800100" lvl="1"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Op zinsniveau</a:t>
            </a:r>
          </a:p>
          <a:p>
            <a:pPr marL="342900" indent="-342900" algn="l" eaLnBrk="1" hangingPunct="1">
              <a:lnSpc>
                <a:spcPct val="130000"/>
              </a:lnSpc>
              <a:buFont typeface="Arial" panose="020B0604020202020204" pitchFamily="34" charset="0"/>
              <a:buChar char="•"/>
            </a:pPr>
            <a:endParaRPr lang="nl-NL" altLang="nl-NL" sz="3200" kern="0" dirty="0">
              <a:solidFill>
                <a:schemeClr val="bg1">
                  <a:lumMod val="65000"/>
                </a:schemeClr>
              </a:solidFill>
              <a:latin typeface="Calibri" panose="020F0502020204030204" pitchFamily="34" charset="0"/>
            </a:endParaRPr>
          </a:p>
          <a:p>
            <a:pPr algn="l" eaLnBrk="1" hangingPunct="1">
              <a:lnSpc>
                <a:spcPct val="130000"/>
              </a:lnSpc>
            </a:pPr>
            <a:endParaRPr lang="nl-NL" altLang="nl-NL" sz="3200" kern="0" dirty="0">
              <a:solidFill>
                <a:schemeClr val="bg1">
                  <a:lumMod val="65000"/>
                </a:schemeClr>
              </a:solidFill>
              <a:latin typeface="Calibri" panose="020F0502020204030204" pitchFamily="34" charset="0"/>
            </a:endParaRPr>
          </a:p>
        </p:txBody>
      </p:sp>
      <p:pic>
        <p:nvPicPr>
          <p:cNvPr id="5122" name="Picture 2" descr="Heeft Sigrid Kaag overwogen om af te treden vanwege rapport over  grensoverschrijdend gedrag? En 4 andere vragen aan Joost Vullings -  EenVandaag">
            <a:extLst>
              <a:ext uri="{FF2B5EF4-FFF2-40B4-BE49-F238E27FC236}">
                <a16:creationId xmlns:a16="http://schemas.microsoft.com/office/drawing/2014/main" id="{4C3A058A-678A-4FBD-B20D-60FF069C0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140968"/>
            <a:ext cx="5618382" cy="316034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BC32A3CF-ECF0-4AED-83D8-D01456C1E701}"/>
              </a:ext>
            </a:extLst>
          </p:cNvPr>
          <p:cNvSpPr/>
          <p:nvPr/>
        </p:nvSpPr>
        <p:spPr>
          <a:xfrm>
            <a:off x="3995936" y="3429000"/>
            <a:ext cx="4294009" cy="1008112"/>
          </a:xfrm>
          <a:prstGeom prst="wedgeRoundRectCallout">
            <a:avLst>
              <a:gd name="adj1" fmla="val -52952"/>
              <a:gd name="adj2" fmla="val 88168"/>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nl-NL" sz="2400" dirty="0">
                <a:latin typeface="Calibri" panose="020F0502020204030204" pitchFamily="34" charset="0"/>
                <a:cs typeface="Calibri" panose="020F0502020204030204" pitchFamily="34" charset="0"/>
              </a:rPr>
              <a:t>‘Het staat me niet voor de bril.’</a:t>
            </a:r>
          </a:p>
        </p:txBody>
      </p:sp>
    </p:spTree>
    <p:extLst>
      <p:ext uri="{BB962C8B-B14F-4D97-AF65-F5344CB8AC3E}">
        <p14:creationId xmlns:p14="http://schemas.microsoft.com/office/powerpoint/2010/main" val="1274926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Vier stijldeugden</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412776"/>
            <a:ext cx="827179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accent3"/>
                </a:solidFill>
                <a:latin typeface="Calibri" panose="020F0502020204030204" pitchFamily="34" charset="0"/>
              </a:rPr>
              <a:t>Correctheid</a:t>
            </a:r>
            <a:r>
              <a:rPr lang="nl-NL" altLang="nl-NL" sz="3200" kern="0" dirty="0">
                <a:solidFill>
                  <a:schemeClr val="tx1"/>
                </a:solidFill>
                <a:latin typeface="Calibri" panose="020F0502020204030204" pitchFamily="34" charset="0"/>
              </a:rPr>
              <a:t>  </a:t>
            </a:r>
            <a:r>
              <a:rPr lang="nl-NL" altLang="nl-NL" sz="3200" kern="0" dirty="0">
                <a:solidFill>
                  <a:schemeClr val="bg1">
                    <a:lumMod val="65000"/>
                  </a:schemeClr>
                </a:solidFill>
                <a:latin typeface="Calibri" panose="020F0502020204030204" pitchFamily="34" charset="0"/>
              </a:rPr>
              <a:t>(</a:t>
            </a:r>
            <a:r>
              <a:rPr lang="nl-NL" altLang="nl-NL" sz="3200" kern="0" dirty="0" err="1">
                <a:solidFill>
                  <a:schemeClr val="bg1">
                    <a:lumMod val="65000"/>
                  </a:schemeClr>
                </a:solidFill>
                <a:latin typeface="Calibri" panose="020F0502020204030204" pitchFamily="34" charset="0"/>
              </a:rPr>
              <a:t>Latinitas</a:t>
            </a:r>
            <a:r>
              <a:rPr lang="nl-NL" altLang="nl-NL" sz="3200" kern="0" dirty="0">
                <a:solidFill>
                  <a:schemeClr val="bg1">
                    <a:lumMod val="65000"/>
                  </a:schemeClr>
                </a:solidFill>
                <a:latin typeface="Calibri" panose="020F0502020204030204" pitchFamily="34" charset="0"/>
              </a:rPr>
              <a:t>)</a:t>
            </a:r>
          </a:p>
          <a:p>
            <a:pPr marL="800100" lvl="1"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 afkeer van barbarismen</a:t>
            </a:r>
          </a:p>
          <a:p>
            <a:pPr marL="800100" lvl="1"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Absolute eis (geen retorische eis)</a:t>
            </a:r>
          </a:p>
          <a:p>
            <a:pPr marL="800100" lvl="1"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Kan ethos beschadigen</a:t>
            </a:r>
          </a:p>
          <a:p>
            <a:pPr algn="l" eaLnBrk="1" hangingPunct="1">
              <a:lnSpc>
                <a:spcPct val="130000"/>
              </a:lnSpc>
            </a:pPr>
            <a:endParaRPr lang="nl-NL" altLang="nl-NL" sz="3200" kern="0" dirty="0">
              <a:solidFill>
                <a:schemeClr val="bg1">
                  <a:lumMod val="65000"/>
                </a:schemeClr>
              </a:solidFill>
              <a:latin typeface="Calibri" panose="020F0502020204030204" pitchFamily="34" charset="0"/>
            </a:endParaRPr>
          </a:p>
        </p:txBody>
      </p:sp>
      <p:pic>
        <p:nvPicPr>
          <p:cNvPr id="4" name="Picture 3">
            <a:extLst>
              <a:ext uri="{FF2B5EF4-FFF2-40B4-BE49-F238E27FC236}">
                <a16:creationId xmlns:a16="http://schemas.microsoft.com/office/drawing/2014/main" id="{A4983ABB-657E-4B8A-83A6-DD95E2C8B5A2}"/>
              </a:ext>
            </a:extLst>
          </p:cNvPr>
          <p:cNvPicPr>
            <a:picLocks noChangeAspect="1"/>
          </p:cNvPicPr>
          <p:nvPr/>
        </p:nvPicPr>
        <p:blipFill rotWithShape="1">
          <a:blip r:embed="rId2"/>
          <a:srcRect l="8851" t="19201" r="41338" b="65399"/>
          <a:stretch/>
        </p:blipFill>
        <p:spPr>
          <a:xfrm>
            <a:off x="56188" y="4869160"/>
            <a:ext cx="9109516" cy="1584176"/>
          </a:xfrm>
          <a:prstGeom prst="rect">
            <a:avLst/>
          </a:prstGeom>
        </p:spPr>
      </p:pic>
      <p:pic>
        <p:nvPicPr>
          <p:cNvPr id="6" name="Picture 5">
            <a:extLst>
              <a:ext uri="{FF2B5EF4-FFF2-40B4-BE49-F238E27FC236}">
                <a16:creationId xmlns:a16="http://schemas.microsoft.com/office/drawing/2014/main" id="{36B20DF8-311B-4B27-BCBD-4FF249FAC97F}"/>
              </a:ext>
            </a:extLst>
          </p:cNvPr>
          <p:cNvPicPr>
            <a:picLocks noChangeAspect="1"/>
          </p:cNvPicPr>
          <p:nvPr/>
        </p:nvPicPr>
        <p:blipFill rotWithShape="1">
          <a:blip r:embed="rId2"/>
          <a:srcRect l="37400" t="10800" r="39763" b="82200"/>
          <a:stretch/>
        </p:blipFill>
        <p:spPr>
          <a:xfrm>
            <a:off x="2051720" y="4146362"/>
            <a:ext cx="4392488" cy="757326"/>
          </a:xfrm>
          <a:prstGeom prst="rect">
            <a:avLst/>
          </a:prstGeom>
        </p:spPr>
      </p:pic>
    </p:spTree>
    <p:extLst>
      <p:ext uri="{BB962C8B-B14F-4D97-AF65-F5344CB8AC3E}">
        <p14:creationId xmlns:p14="http://schemas.microsoft.com/office/powerpoint/2010/main" val="2411492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756615d22909dbfc8fa990fe52c2f054c552"/>
</p:tagLst>
</file>

<file path=ppt/theme/theme1.xml><?xml version="1.0" encoding="utf-8"?>
<a:theme xmlns:a="http://schemas.openxmlformats.org/drawingml/2006/main" name="Corporate template-set Universiteit Leiden">
  <a:themeElements>
    <a:clrScheme name="Aangepast 28">
      <a:dk1>
        <a:srgbClr val="000000"/>
      </a:dk1>
      <a:lt1>
        <a:srgbClr val="FFFFFF"/>
      </a:lt1>
      <a:dk2>
        <a:srgbClr val="8592BC"/>
      </a:dk2>
      <a:lt2>
        <a:srgbClr val="0C2577"/>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e7" id="{842D47AB-63E3-2E4E-A211-FE96BDB8D9F5}" vid="{4EF20B40-D169-7F40-A0A0-7C273282363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Weergave</Template>
  <TotalTime>0</TotalTime>
  <Words>4153</Words>
  <Application>Microsoft Office PowerPoint</Application>
  <PresentationFormat>On-screen Show (4:3)</PresentationFormat>
  <Paragraphs>381</Paragraphs>
  <Slides>64</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Georgia</vt:lpstr>
      <vt:lpstr>inherit</vt:lpstr>
      <vt:lpstr>Minion</vt:lpstr>
      <vt:lpstr>Proxima</vt:lpstr>
      <vt:lpstr>Corporate template-set Universiteit Leiden</vt:lpstr>
      <vt:lpstr>Argumenteren en Overtuigen College 11: Stijl en presentatie</vt:lpstr>
      <vt:lpstr>Vandaag</vt:lpstr>
      <vt:lpstr>Retorisch systeem</vt:lpstr>
      <vt:lpstr>Stijl</vt:lpstr>
      <vt:lpstr>Vier stijldeugden</vt:lpstr>
      <vt:lpstr>Vier stijldeugden</vt:lpstr>
      <vt:lpstr>Vier stijldeugden</vt:lpstr>
      <vt:lpstr>Vier stijldeugden</vt:lpstr>
      <vt:lpstr>Vier stijldeugden</vt:lpstr>
      <vt:lpstr>Vier stijldeugden</vt:lpstr>
      <vt:lpstr>Vier stijldeugden</vt:lpstr>
      <vt:lpstr>Vier stijldeugden</vt:lpstr>
      <vt:lpstr>Vier stijldeugden</vt:lpstr>
      <vt:lpstr>Vier stijldeugden</vt:lpstr>
      <vt:lpstr>Vier stijldeugden</vt:lpstr>
      <vt:lpstr>Vier stijldeugden</vt:lpstr>
      <vt:lpstr>Vier stijldeugden</vt:lpstr>
      <vt:lpstr>Vier stijldeugden</vt:lpstr>
      <vt:lpstr>Stijl(figuren)</vt:lpstr>
      <vt:lpstr>‘I have a dream’</vt:lpstr>
      <vt:lpstr>‘I have a dream’</vt:lpstr>
      <vt:lpstr>‘De begroting is net als een deken in de winter: als de een hem naar zich toetrekt, ligt de ander in de kou.’</vt:lpstr>
      <vt:lpstr>‘Wir schaffen das’</vt:lpstr>
      <vt:lpstr>Retorica</vt:lpstr>
      <vt:lpstr>Stijlfiguren</vt:lpstr>
      <vt:lpstr>Stijlfiguren</vt:lpstr>
      <vt:lpstr>Stijlfiguren</vt:lpstr>
      <vt:lpstr>Stijlfiguren</vt:lpstr>
      <vt:lpstr>Stijlfiguren</vt:lpstr>
      <vt:lpstr>Stijlfiguren</vt:lpstr>
      <vt:lpstr>Stijlfiguren</vt:lpstr>
      <vt:lpstr>Stijlfiguren</vt:lpstr>
      <vt:lpstr>Stijlfiguren – tekst 1 (Simons)</vt:lpstr>
      <vt:lpstr>Stijlfiguren – tekst 1 (Simons)</vt:lpstr>
      <vt:lpstr>Stijlfiguren – tekst 1 (Simons)</vt:lpstr>
      <vt:lpstr>De voordracht </vt:lpstr>
      <vt:lpstr>De voordracht </vt:lpstr>
      <vt:lpstr>De voordracht </vt:lpstr>
      <vt:lpstr>PowerPoint Presentation</vt:lpstr>
      <vt:lpstr>De voordracht </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Opdrachten Obama &amp; Trump</vt:lpstr>
      <vt:lpstr>Volgende college (16 mei = over 2 weken!)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Argumenteren en Overtuigen College 1: Typen geschil; discussiefasen; herkennen argumentatie</dc:title>
  <dc:creator>Voort, C. van der (Charlotte)</dc:creator>
  <cp:lastModifiedBy>Mila Nieuwenhuizen, van</cp:lastModifiedBy>
  <cp:revision>137</cp:revision>
  <dcterms:created xsi:type="dcterms:W3CDTF">2022-02-01T10:30:25Z</dcterms:created>
  <dcterms:modified xsi:type="dcterms:W3CDTF">2024-05-14T10:56:57Z</dcterms:modified>
</cp:coreProperties>
</file>